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6858000" cx="12192000"/>
  <p:notesSz cx="6858000" cy="9144000"/>
  <p:embeddedFontLst>
    <p:embeddedFont>
      <p:font typeface="Helvetica Neue"/>
      <p:regular r:id="rId41"/>
      <p:bold r:id="rId42"/>
      <p:italic r:id="rId43"/>
      <p:boldItalic r:id="rId44"/>
    </p:embeddedFont>
    <p:embeddedFont>
      <p:font typeface="Roboto Mono"/>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9" roundtripDataSignature="AMtx7miDmoSO21Py+5U7dFNbttFTT+AMV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font" Target="fonts/HelveticaNeue-bold.fntdata"/><Relationship Id="rId41" Type="http://schemas.openxmlformats.org/officeDocument/2006/relationships/font" Target="fonts/HelveticaNeue-regular.fntdata"/><Relationship Id="rId44" Type="http://schemas.openxmlformats.org/officeDocument/2006/relationships/font" Target="fonts/HelveticaNeue-boldItalic.fntdata"/><Relationship Id="rId43" Type="http://schemas.openxmlformats.org/officeDocument/2006/relationships/font" Target="fonts/HelveticaNeue-italic.fntdata"/><Relationship Id="rId46" Type="http://schemas.openxmlformats.org/officeDocument/2006/relationships/font" Target="fonts/RobotoMono-bold.fntdata"/><Relationship Id="rId45" Type="http://schemas.openxmlformats.org/officeDocument/2006/relationships/font" Target="fonts/RobotoMono-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font" Target="fonts/RobotoMono-boldItalic.fntdata"/><Relationship Id="rId47" Type="http://schemas.openxmlformats.org/officeDocument/2006/relationships/font" Target="fonts/RobotoMono-italic.fntdata"/><Relationship Id="rId49"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5" name="Google Shape;1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ed5251156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ed52511563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g2ed52511563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5" name="Google Shape;205;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bfaacc7a4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g2bfaacc7a4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g2bfaacc7a43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it-IT"/>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1" name="Google Shape;23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6" name="Google Shape;236;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2" name="Google Shape;242;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 name="Google Shape;14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2" name="Google Shape;2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1" name="Google Shape;26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bfaacc7a43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g2bfaacc7a43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7" name="Google Shape;277;g2bfaacc7a43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it-IT"/>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4" name="Google Shape;294;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8" name="Google Shape;338;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7" name="Google Shape;17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2" name="Google Shape;182;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5" name="Shape 15"/>
        <p:cNvGrpSpPr/>
        <p:nvPr/>
      </p:nvGrpSpPr>
      <p:grpSpPr>
        <a:xfrm>
          <a:off x="0" y="0"/>
          <a:ext cx="0" cy="0"/>
          <a:chOff x="0" y="0"/>
          <a:chExt cx="0" cy="0"/>
        </a:xfrm>
      </p:grpSpPr>
      <p:sp>
        <p:nvSpPr>
          <p:cNvPr id="16" name="Google Shape;16;p18"/>
          <p:cNvSpPr/>
          <p:nvPr/>
        </p:nvSpPr>
        <p:spPr>
          <a:xfrm>
            <a:off x="2029968" y="4775407"/>
            <a:ext cx="2029968" cy="207752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Roboto Mono"/>
              <a:ea typeface="Roboto Mono"/>
              <a:cs typeface="Roboto Mono"/>
              <a:sym typeface="Roboto Mono"/>
            </a:endParaRPr>
          </a:p>
        </p:txBody>
      </p:sp>
      <p:sp>
        <p:nvSpPr>
          <p:cNvPr id="17" name="Google Shape;17;p18"/>
          <p:cNvSpPr/>
          <p:nvPr/>
        </p:nvSpPr>
        <p:spPr>
          <a:xfrm>
            <a:off x="0" y="0"/>
            <a:ext cx="2029968" cy="202996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Roboto Mono"/>
              <a:ea typeface="Roboto Mono"/>
              <a:cs typeface="Roboto Mono"/>
              <a:sym typeface="Roboto Mono"/>
            </a:endParaRPr>
          </a:p>
        </p:txBody>
      </p:sp>
      <p:sp>
        <p:nvSpPr>
          <p:cNvPr id="18" name="Google Shape;18;p18"/>
          <p:cNvSpPr/>
          <p:nvPr/>
        </p:nvSpPr>
        <p:spPr>
          <a:xfrm flipH="1">
            <a:off x="0" y="4063961"/>
            <a:ext cx="2032942" cy="71144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Roboto Mono"/>
              <a:ea typeface="Roboto Mono"/>
              <a:cs typeface="Roboto Mono"/>
              <a:sym typeface="Roboto Mono"/>
            </a:endParaRPr>
          </a:p>
        </p:txBody>
      </p:sp>
      <p:sp>
        <p:nvSpPr>
          <p:cNvPr id="19" name="Google Shape;19;p18"/>
          <p:cNvSpPr/>
          <p:nvPr/>
        </p:nvSpPr>
        <p:spPr>
          <a:xfrm>
            <a:off x="2033943" y="2033993"/>
            <a:ext cx="2029968" cy="202996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Roboto Mono"/>
              <a:ea typeface="Roboto Mono"/>
              <a:cs typeface="Roboto Mono"/>
              <a:sym typeface="Roboto Mono"/>
            </a:endParaRPr>
          </a:p>
        </p:txBody>
      </p:sp>
      <p:sp>
        <p:nvSpPr>
          <p:cNvPr id="20" name="Google Shape;20;p18"/>
          <p:cNvSpPr/>
          <p:nvPr/>
        </p:nvSpPr>
        <p:spPr>
          <a:xfrm flipH="1">
            <a:off x="4059936" y="6146554"/>
            <a:ext cx="2032942" cy="71144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Roboto Mono"/>
              <a:ea typeface="Roboto Mono"/>
              <a:cs typeface="Roboto Mono"/>
              <a:sym typeface="Roboto Mono"/>
            </a:endParaRPr>
          </a:p>
        </p:txBody>
      </p:sp>
      <p:sp>
        <p:nvSpPr>
          <p:cNvPr id="21" name="Google Shape;21;p18"/>
          <p:cNvSpPr txBox="1"/>
          <p:nvPr>
            <p:ph type="ctrTitle"/>
          </p:nvPr>
        </p:nvSpPr>
        <p:spPr>
          <a:xfrm>
            <a:off x="6084664" y="1122363"/>
            <a:ext cx="54864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5500"/>
              <a:buFont typeface="Roboto Mono"/>
              <a:buNone/>
              <a:defRPr sz="5500" cap="none">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8"/>
          <p:cNvSpPr txBox="1"/>
          <p:nvPr>
            <p:ph idx="1" type="subTitle"/>
          </p:nvPr>
        </p:nvSpPr>
        <p:spPr>
          <a:xfrm>
            <a:off x="6080759" y="3602038"/>
            <a:ext cx="5486400" cy="1655762"/>
          </a:xfrm>
          <a:prstGeom prst="rect">
            <a:avLst/>
          </a:prstGeom>
          <a:noFill/>
          <a:ln>
            <a:noFill/>
          </a:ln>
        </p:spPr>
        <p:txBody>
          <a:bodyPr anchorCtr="0" anchor="t" bIns="45700" lIns="91425" spcFirstLastPara="1" rIns="91425" wrap="square" tIns="45700">
            <a:normAutofit/>
          </a:bodyPr>
          <a:lstStyle>
            <a:lvl1pPr lvl="0" algn="l">
              <a:lnSpc>
                <a:spcPct val="155555"/>
              </a:lnSpc>
              <a:spcBef>
                <a:spcPts val="0"/>
              </a:spcBef>
              <a:spcAft>
                <a:spcPts val="0"/>
              </a:spcAft>
              <a:buClr>
                <a:schemeClr val="dk2"/>
              </a:buClr>
              <a:buSzPts val="1800"/>
              <a:buNone/>
              <a:defRPr sz="1800">
                <a:solidFill>
                  <a:schemeClr val="dk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23" name="Google Shape;23;p18"/>
          <p:cNvPicPr preferRelativeResize="0"/>
          <p:nvPr/>
        </p:nvPicPr>
        <p:blipFill rotWithShape="1">
          <a:blip r:embed="rId2">
            <a:alphaModFix/>
          </a:blip>
          <a:srcRect b="0" l="0" r="0" t="0"/>
          <a:stretch/>
        </p:blipFill>
        <p:spPr>
          <a:xfrm>
            <a:off x="9439808" y="6146554"/>
            <a:ext cx="2127351" cy="49859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solidFill>
          <a:schemeClr val="lt1"/>
        </a:solidFill>
      </p:bgPr>
    </p:bg>
    <p:spTree>
      <p:nvGrpSpPr>
        <p:cNvPr id="69" name="Shape 69"/>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olo e contenuto">
  <p:cSld name="1_Titolo e contenuto">
    <p:bg>
      <p:bgPr>
        <a:blipFill>
          <a:blip r:embed="rId2">
            <a:alphaModFix/>
          </a:blip>
          <a:stretch>
            <a:fillRect/>
          </a:stretch>
        </a:blipFill>
      </p:bgPr>
    </p:bg>
    <p:spTree>
      <p:nvGrpSpPr>
        <p:cNvPr id="76" name="Shape 76"/>
        <p:cNvGrpSpPr/>
        <p:nvPr/>
      </p:nvGrpSpPr>
      <p:grpSpPr>
        <a:xfrm>
          <a:off x="0" y="0"/>
          <a:ext cx="0" cy="0"/>
          <a:chOff x="0" y="0"/>
          <a:chExt cx="0" cy="0"/>
        </a:xfrm>
      </p:grpSpPr>
      <p:sp>
        <p:nvSpPr>
          <p:cNvPr id="77" name="Google Shape;77;p52"/>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52"/>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lvl1pPr>
            <a:lvl2pPr indent="0" lvl="1" marL="0" algn="r">
              <a:lnSpc>
                <a:spcPct val="100000"/>
              </a:lnSpc>
              <a:spcBef>
                <a:spcPts val="0"/>
              </a:spcBef>
              <a:spcAft>
                <a:spcPts val="0"/>
              </a:spcAft>
              <a:buNone/>
              <a:defRPr/>
            </a:lvl2pPr>
            <a:lvl3pPr indent="0" lvl="2" marL="0" algn="r">
              <a:lnSpc>
                <a:spcPct val="100000"/>
              </a:lnSpc>
              <a:spcBef>
                <a:spcPts val="0"/>
              </a:spcBef>
              <a:spcAft>
                <a:spcPts val="0"/>
              </a:spcAft>
              <a:buNone/>
              <a:defRPr/>
            </a:lvl3pPr>
            <a:lvl4pPr indent="0" lvl="3" marL="0" algn="r">
              <a:lnSpc>
                <a:spcPct val="100000"/>
              </a:lnSpc>
              <a:spcBef>
                <a:spcPts val="0"/>
              </a:spcBef>
              <a:spcAft>
                <a:spcPts val="0"/>
              </a:spcAft>
              <a:buNone/>
              <a:defRPr/>
            </a:lvl4pPr>
            <a:lvl5pPr indent="0" lvl="4" marL="0" algn="r">
              <a:lnSpc>
                <a:spcPct val="100000"/>
              </a:lnSpc>
              <a:spcBef>
                <a:spcPts val="0"/>
              </a:spcBef>
              <a:spcAft>
                <a:spcPts val="0"/>
              </a:spcAft>
              <a:buNone/>
              <a:defRPr/>
            </a:lvl5pPr>
            <a:lvl6pPr indent="0" lvl="5" marL="0" algn="r">
              <a:lnSpc>
                <a:spcPct val="100000"/>
              </a:lnSpc>
              <a:spcBef>
                <a:spcPts val="0"/>
              </a:spcBef>
              <a:spcAft>
                <a:spcPts val="0"/>
              </a:spcAft>
              <a:buNone/>
              <a:defRPr/>
            </a:lvl6pPr>
            <a:lvl7pPr indent="0" lvl="6" marL="0" algn="r">
              <a:lnSpc>
                <a:spcPct val="100000"/>
              </a:lnSpc>
              <a:spcBef>
                <a:spcPts val="0"/>
              </a:spcBef>
              <a:spcAft>
                <a:spcPts val="0"/>
              </a:spcAft>
              <a:buNone/>
              <a:defRPr/>
            </a:lvl7pPr>
            <a:lvl8pPr indent="0" lvl="7" marL="0" algn="r">
              <a:lnSpc>
                <a:spcPct val="100000"/>
              </a:lnSpc>
              <a:spcBef>
                <a:spcPts val="0"/>
              </a:spcBef>
              <a:spcAft>
                <a:spcPts val="0"/>
              </a:spcAft>
              <a:buNone/>
              <a:defRPr/>
            </a:lvl8pPr>
            <a:lvl9pPr indent="0" lvl="8" marL="0" algn="r">
              <a:lnSpc>
                <a:spcPct val="100000"/>
              </a:lnSpc>
              <a:spcBef>
                <a:spcPts val="0"/>
              </a:spcBef>
              <a:spcAft>
                <a:spcPts val="0"/>
              </a:spcAft>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olo e contenuto">
  <p:cSld name="6_Titolo e contenuto">
    <p:bg>
      <p:bgPr>
        <a:blipFill>
          <a:blip r:embed="rId2">
            <a:alphaModFix/>
          </a:blip>
          <a:stretch>
            <a:fillRect/>
          </a:stretch>
        </a:blipFill>
      </p:bgPr>
    </p:bg>
    <p:spTree>
      <p:nvGrpSpPr>
        <p:cNvPr id="79" name="Shape 79"/>
        <p:cNvGrpSpPr/>
        <p:nvPr/>
      </p:nvGrpSpPr>
      <p:grpSpPr>
        <a:xfrm>
          <a:off x="0" y="0"/>
          <a:ext cx="0" cy="0"/>
          <a:chOff x="0" y="0"/>
          <a:chExt cx="0" cy="0"/>
        </a:xfrm>
      </p:grpSpPr>
      <p:sp>
        <p:nvSpPr>
          <p:cNvPr id="80" name="Google Shape;80;p53"/>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53"/>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lvl1pPr>
            <a:lvl2pPr indent="0" lvl="1" marL="0" algn="r">
              <a:lnSpc>
                <a:spcPct val="100000"/>
              </a:lnSpc>
              <a:spcBef>
                <a:spcPts val="0"/>
              </a:spcBef>
              <a:spcAft>
                <a:spcPts val="0"/>
              </a:spcAft>
              <a:buNone/>
              <a:defRPr/>
            </a:lvl2pPr>
            <a:lvl3pPr indent="0" lvl="2" marL="0" algn="r">
              <a:lnSpc>
                <a:spcPct val="100000"/>
              </a:lnSpc>
              <a:spcBef>
                <a:spcPts val="0"/>
              </a:spcBef>
              <a:spcAft>
                <a:spcPts val="0"/>
              </a:spcAft>
              <a:buNone/>
              <a:defRPr/>
            </a:lvl3pPr>
            <a:lvl4pPr indent="0" lvl="3" marL="0" algn="r">
              <a:lnSpc>
                <a:spcPct val="100000"/>
              </a:lnSpc>
              <a:spcBef>
                <a:spcPts val="0"/>
              </a:spcBef>
              <a:spcAft>
                <a:spcPts val="0"/>
              </a:spcAft>
              <a:buNone/>
              <a:defRPr/>
            </a:lvl4pPr>
            <a:lvl5pPr indent="0" lvl="4" marL="0" algn="r">
              <a:lnSpc>
                <a:spcPct val="100000"/>
              </a:lnSpc>
              <a:spcBef>
                <a:spcPts val="0"/>
              </a:spcBef>
              <a:spcAft>
                <a:spcPts val="0"/>
              </a:spcAft>
              <a:buNone/>
              <a:defRPr/>
            </a:lvl5pPr>
            <a:lvl6pPr indent="0" lvl="5" marL="0" algn="r">
              <a:lnSpc>
                <a:spcPct val="100000"/>
              </a:lnSpc>
              <a:spcBef>
                <a:spcPts val="0"/>
              </a:spcBef>
              <a:spcAft>
                <a:spcPts val="0"/>
              </a:spcAft>
              <a:buNone/>
              <a:defRPr/>
            </a:lvl6pPr>
            <a:lvl7pPr indent="0" lvl="6" marL="0" algn="r">
              <a:lnSpc>
                <a:spcPct val="100000"/>
              </a:lnSpc>
              <a:spcBef>
                <a:spcPts val="0"/>
              </a:spcBef>
              <a:spcAft>
                <a:spcPts val="0"/>
              </a:spcAft>
              <a:buNone/>
              <a:defRPr/>
            </a:lvl7pPr>
            <a:lvl8pPr indent="0" lvl="7" marL="0" algn="r">
              <a:lnSpc>
                <a:spcPct val="100000"/>
              </a:lnSpc>
              <a:spcBef>
                <a:spcPts val="0"/>
              </a:spcBef>
              <a:spcAft>
                <a:spcPts val="0"/>
              </a:spcAft>
              <a:buNone/>
              <a:defRPr/>
            </a:lvl8pPr>
            <a:lvl9pPr indent="0" lvl="8" marL="0" algn="r">
              <a:lnSpc>
                <a:spcPct val="100000"/>
              </a:lnSpc>
              <a:spcBef>
                <a:spcPts val="0"/>
              </a:spcBef>
              <a:spcAft>
                <a:spcPts val="0"/>
              </a:spcAft>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82" name="Shape 82"/>
        <p:cNvGrpSpPr/>
        <p:nvPr/>
      </p:nvGrpSpPr>
      <p:grpSpPr>
        <a:xfrm>
          <a:off x="0" y="0"/>
          <a:ext cx="0" cy="0"/>
          <a:chOff x="0" y="0"/>
          <a:chExt cx="0" cy="0"/>
        </a:xfrm>
      </p:grpSpPr>
      <p:sp>
        <p:nvSpPr>
          <p:cNvPr id="83" name="Google Shape;83;p54"/>
          <p:cNvSpPr/>
          <p:nvPr/>
        </p:nvSpPr>
        <p:spPr>
          <a:xfrm>
            <a:off x="2029968" y="4775407"/>
            <a:ext cx="2029968" cy="207752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4" name="Google Shape;84;p54"/>
          <p:cNvSpPr/>
          <p:nvPr/>
        </p:nvSpPr>
        <p:spPr>
          <a:xfrm>
            <a:off x="0" y="0"/>
            <a:ext cx="2029968" cy="202996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5" name="Google Shape;85;p54"/>
          <p:cNvSpPr/>
          <p:nvPr/>
        </p:nvSpPr>
        <p:spPr>
          <a:xfrm flipH="1">
            <a:off x="0" y="4063961"/>
            <a:ext cx="2032942" cy="71144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6" name="Google Shape;86;p54"/>
          <p:cNvSpPr/>
          <p:nvPr/>
        </p:nvSpPr>
        <p:spPr>
          <a:xfrm>
            <a:off x="2033943" y="2033993"/>
            <a:ext cx="2029968" cy="202996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7" name="Google Shape;87;p54"/>
          <p:cNvSpPr/>
          <p:nvPr/>
        </p:nvSpPr>
        <p:spPr>
          <a:xfrm flipH="1">
            <a:off x="4059936" y="6146554"/>
            <a:ext cx="2032942" cy="71144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8" name="Google Shape;88;p54"/>
          <p:cNvSpPr txBox="1"/>
          <p:nvPr>
            <p:ph type="ctrTitle"/>
          </p:nvPr>
        </p:nvSpPr>
        <p:spPr>
          <a:xfrm>
            <a:off x="6084664" y="1122363"/>
            <a:ext cx="5486400"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5500"/>
              <a:buFont typeface="Roboto Mono"/>
              <a:buNone/>
              <a:defRPr sz="5500" cap="none">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54"/>
          <p:cNvSpPr txBox="1"/>
          <p:nvPr>
            <p:ph idx="1" type="subTitle"/>
          </p:nvPr>
        </p:nvSpPr>
        <p:spPr>
          <a:xfrm>
            <a:off x="6080759" y="3602038"/>
            <a:ext cx="5486400" cy="1655762"/>
          </a:xfrm>
          <a:prstGeom prst="rect">
            <a:avLst/>
          </a:prstGeom>
          <a:noFill/>
          <a:ln>
            <a:noFill/>
          </a:ln>
        </p:spPr>
        <p:txBody>
          <a:bodyPr anchorCtr="0" anchor="t" bIns="45700" lIns="91425" spcFirstLastPara="1" rIns="91425" wrap="square" tIns="45700">
            <a:normAutofit/>
          </a:bodyPr>
          <a:lstStyle>
            <a:lvl1pPr lvl="0" algn="l">
              <a:lnSpc>
                <a:spcPct val="155555"/>
              </a:lnSpc>
              <a:spcBef>
                <a:spcPts val="0"/>
              </a:spcBef>
              <a:spcAft>
                <a:spcPts val="0"/>
              </a:spcAft>
              <a:buClr>
                <a:schemeClr val="dk2"/>
              </a:buClr>
              <a:buSzPts val="1800"/>
              <a:buNone/>
              <a:defRPr sz="1800">
                <a:solidFill>
                  <a:schemeClr val="dk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90" name="Google Shape;90;p54"/>
          <p:cNvPicPr preferRelativeResize="0"/>
          <p:nvPr/>
        </p:nvPicPr>
        <p:blipFill rotWithShape="1">
          <a:blip r:embed="rId2">
            <a:alphaModFix/>
          </a:blip>
          <a:srcRect b="0" l="0" r="0" t="0"/>
          <a:stretch/>
        </p:blipFill>
        <p:spPr>
          <a:xfrm>
            <a:off x="9439808" y="6146554"/>
            <a:ext cx="2127351" cy="498598"/>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p:cSld name="Titolo e contenuto">
    <p:bg>
      <p:bgPr>
        <a:solidFill>
          <a:srgbClr val="FFFFFF"/>
        </a:solidFill>
      </p:bgPr>
    </p:bg>
    <p:spTree>
      <p:nvGrpSpPr>
        <p:cNvPr id="91" name="Shape 91"/>
        <p:cNvGrpSpPr/>
        <p:nvPr/>
      </p:nvGrpSpPr>
      <p:grpSpPr>
        <a:xfrm>
          <a:off x="0" y="0"/>
          <a:ext cx="0" cy="0"/>
          <a:chOff x="0" y="0"/>
          <a:chExt cx="0" cy="0"/>
        </a:xfrm>
      </p:grpSpPr>
      <p:sp>
        <p:nvSpPr>
          <p:cNvPr id="92" name="Google Shape;92;p55"/>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55"/>
          <p:cNvSpPr txBox="1"/>
          <p:nvPr>
            <p:ph idx="2" type="body"/>
          </p:nvPr>
        </p:nvSpPr>
        <p:spPr>
          <a:xfrm>
            <a:off x="390236" y="3700319"/>
            <a:ext cx="1687946" cy="39139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rgbClr val="00A5CC"/>
              </a:buClr>
              <a:buSzPts val="1500"/>
              <a:buNone/>
              <a:defRPr sz="15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94" name="Google Shape;94;p55"/>
          <p:cNvPicPr preferRelativeResize="0"/>
          <p:nvPr/>
        </p:nvPicPr>
        <p:blipFill rotWithShape="1">
          <a:blip r:embed="rId2">
            <a:alphaModFix/>
          </a:blip>
          <a:srcRect b="0" l="0" r="0" t="0"/>
          <a:stretch/>
        </p:blipFill>
        <p:spPr>
          <a:xfrm>
            <a:off x="717980" y="2263974"/>
            <a:ext cx="1063195" cy="814731"/>
          </a:xfrm>
          <a:prstGeom prst="rect">
            <a:avLst/>
          </a:prstGeom>
          <a:noFill/>
          <a:ln>
            <a:noFill/>
          </a:ln>
        </p:spPr>
      </p:pic>
      <p:sp>
        <p:nvSpPr>
          <p:cNvPr id="95" name="Google Shape;95;p55"/>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6" name="Google Shape;96;p55"/>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55"/>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olo e contenuto">
  <p:cSld name="5_Titolo e contenuto">
    <p:bg>
      <p:bgPr>
        <a:blipFill>
          <a:blip r:embed="rId2">
            <a:alphaModFix/>
          </a:blip>
          <a:stretch>
            <a:fillRect/>
          </a:stretch>
        </a:blipFill>
      </p:bgPr>
    </p:bg>
    <p:spTree>
      <p:nvGrpSpPr>
        <p:cNvPr id="98" name="Shape 98"/>
        <p:cNvGrpSpPr/>
        <p:nvPr/>
      </p:nvGrpSpPr>
      <p:grpSpPr>
        <a:xfrm>
          <a:off x="0" y="0"/>
          <a:ext cx="0" cy="0"/>
          <a:chOff x="0" y="0"/>
          <a:chExt cx="0" cy="0"/>
        </a:xfrm>
      </p:grpSpPr>
      <p:sp>
        <p:nvSpPr>
          <p:cNvPr id="99" name="Google Shape;99;p56"/>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0" name="Google Shape;100;p56"/>
          <p:cNvSpPr txBox="1"/>
          <p:nvPr>
            <p:ph idx="2" type="body"/>
          </p:nvPr>
        </p:nvSpPr>
        <p:spPr>
          <a:xfrm>
            <a:off x="390236" y="3700319"/>
            <a:ext cx="1687946" cy="39139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rgbClr val="00A5CC"/>
              </a:buClr>
              <a:buSzPts val="1500"/>
              <a:buNone/>
              <a:defRPr sz="15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56"/>
          <p:cNvSpPr txBox="1"/>
          <p:nvPr>
            <p:ph idx="3"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2" name="Google Shape;102;p56"/>
          <p:cNvSpPr txBox="1"/>
          <p:nvPr>
            <p:ph idx="4"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3" name="Google Shape;103;p56"/>
          <p:cNvSpPr txBox="1"/>
          <p:nvPr>
            <p:ph idx="5"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4" name="Google Shape;104;p56"/>
          <p:cNvSpPr txBox="1"/>
          <p:nvPr>
            <p:ph idx="6"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56"/>
          <p:cNvSpPr txBox="1"/>
          <p:nvPr>
            <p:ph idx="7" type="body"/>
          </p:nvPr>
        </p:nvSpPr>
        <p:spPr>
          <a:xfrm>
            <a:off x="631174" y="2410691"/>
            <a:ext cx="1246909" cy="51723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A5CC"/>
              </a:buClr>
              <a:buSzPts val="4000"/>
              <a:buNone/>
              <a:defRPr sz="4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olo e contenuto">
  <p:cSld name="4_Titolo e contenuto">
    <p:bg>
      <p:bgPr>
        <a:solidFill>
          <a:srgbClr val="FFFFFF"/>
        </a:solidFill>
      </p:bgPr>
    </p:bg>
    <p:spTree>
      <p:nvGrpSpPr>
        <p:cNvPr id="106" name="Shape 106"/>
        <p:cNvGrpSpPr/>
        <p:nvPr/>
      </p:nvGrpSpPr>
      <p:grpSpPr>
        <a:xfrm>
          <a:off x="0" y="0"/>
          <a:ext cx="0" cy="0"/>
          <a:chOff x="0" y="0"/>
          <a:chExt cx="0" cy="0"/>
        </a:xfrm>
      </p:grpSpPr>
      <p:sp>
        <p:nvSpPr>
          <p:cNvPr id="107" name="Google Shape;107;p57"/>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8" name="Google Shape;108;p57"/>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lvl1pPr>
            <a:lvl2pPr indent="0" lvl="1" marL="0" algn="r">
              <a:lnSpc>
                <a:spcPct val="100000"/>
              </a:lnSpc>
              <a:spcBef>
                <a:spcPts val="0"/>
              </a:spcBef>
              <a:spcAft>
                <a:spcPts val="0"/>
              </a:spcAft>
              <a:buNone/>
              <a:defRPr/>
            </a:lvl2pPr>
            <a:lvl3pPr indent="0" lvl="2" marL="0" algn="r">
              <a:lnSpc>
                <a:spcPct val="100000"/>
              </a:lnSpc>
              <a:spcBef>
                <a:spcPts val="0"/>
              </a:spcBef>
              <a:spcAft>
                <a:spcPts val="0"/>
              </a:spcAft>
              <a:buNone/>
              <a:defRPr/>
            </a:lvl3pPr>
            <a:lvl4pPr indent="0" lvl="3" marL="0" algn="r">
              <a:lnSpc>
                <a:spcPct val="100000"/>
              </a:lnSpc>
              <a:spcBef>
                <a:spcPts val="0"/>
              </a:spcBef>
              <a:spcAft>
                <a:spcPts val="0"/>
              </a:spcAft>
              <a:buNone/>
              <a:defRPr/>
            </a:lvl4pPr>
            <a:lvl5pPr indent="0" lvl="4" marL="0" algn="r">
              <a:lnSpc>
                <a:spcPct val="100000"/>
              </a:lnSpc>
              <a:spcBef>
                <a:spcPts val="0"/>
              </a:spcBef>
              <a:spcAft>
                <a:spcPts val="0"/>
              </a:spcAft>
              <a:buNone/>
              <a:defRPr/>
            </a:lvl5pPr>
            <a:lvl6pPr indent="0" lvl="5" marL="0" algn="r">
              <a:lnSpc>
                <a:spcPct val="100000"/>
              </a:lnSpc>
              <a:spcBef>
                <a:spcPts val="0"/>
              </a:spcBef>
              <a:spcAft>
                <a:spcPts val="0"/>
              </a:spcAft>
              <a:buNone/>
              <a:defRPr/>
            </a:lvl6pPr>
            <a:lvl7pPr indent="0" lvl="6" marL="0" algn="r">
              <a:lnSpc>
                <a:spcPct val="100000"/>
              </a:lnSpc>
              <a:spcBef>
                <a:spcPts val="0"/>
              </a:spcBef>
              <a:spcAft>
                <a:spcPts val="0"/>
              </a:spcAft>
              <a:buNone/>
              <a:defRPr/>
            </a:lvl7pPr>
            <a:lvl8pPr indent="0" lvl="7" marL="0" algn="r">
              <a:lnSpc>
                <a:spcPct val="100000"/>
              </a:lnSpc>
              <a:spcBef>
                <a:spcPts val="0"/>
              </a:spcBef>
              <a:spcAft>
                <a:spcPts val="0"/>
              </a:spcAft>
              <a:buNone/>
              <a:defRPr/>
            </a:lvl8pPr>
            <a:lvl9pPr indent="0" lvl="8" marL="0" algn="r">
              <a:lnSpc>
                <a:spcPct val="100000"/>
              </a:lnSpc>
              <a:spcBef>
                <a:spcPts val="0"/>
              </a:spcBef>
              <a:spcAft>
                <a:spcPts val="0"/>
              </a:spcAft>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olo e contenuto">
  <p:cSld name="7_Titolo e contenuto">
    <p:bg>
      <p:bgPr>
        <a:blipFill>
          <a:blip r:embed="rId2">
            <a:alphaModFix/>
          </a:blip>
          <a:stretch>
            <a:fillRect/>
          </a:stretch>
        </a:blipFill>
      </p:bgPr>
    </p:bg>
    <p:spTree>
      <p:nvGrpSpPr>
        <p:cNvPr id="109" name="Shape 109"/>
        <p:cNvGrpSpPr/>
        <p:nvPr/>
      </p:nvGrpSpPr>
      <p:grpSpPr>
        <a:xfrm>
          <a:off x="0" y="0"/>
          <a:ext cx="0" cy="0"/>
          <a:chOff x="0" y="0"/>
          <a:chExt cx="0" cy="0"/>
        </a:xfrm>
      </p:grpSpPr>
      <p:sp>
        <p:nvSpPr>
          <p:cNvPr id="110" name="Google Shape;110;p58"/>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1" name="Google Shape;111;p58"/>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58"/>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58"/>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58"/>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58"/>
          <p:cNvSpPr/>
          <p:nvPr/>
        </p:nvSpPr>
        <p:spPr>
          <a:xfrm>
            <a:off x="212436" y="1717964"/>
            <a:ext cx="1958109" cy="194887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olo e contenuto">
  <p:cSld name="11_Titolo e contenuto">
    <p:bg>
      <p:bgPr>
        <a:blipFill>
          <a:blip r:embed="rId2">
            <a:alphaModFix/>
          </a:blip>
          <a:stretch>
            <a:fillRect/>
          </a:stretch>
        </a:blipFill>
      </p:bgPr>
    </p:bg>
    <p:spTree>
      <p:nvGrpSpPr>
        <p:cNvPr id="116" name="Shape 116"/>
        <p:cNvGrpSpPr/>
        <p:nvPr/>
      </p:nvGrpSpPr>
      <p:grpSpPr>
        <a:xfrm>
          <a:off x="0" y="0"/>
          <a:ext cx="0" cy="0"/>
          <a:chOff x="0" y="0"/>
          <a:chExt cx="0" cy="0"/>
        </a:xfrm>
      </p:grpSpPr>
      <p:sp>
        <p:nvSpPr>
          <p:cNvPr id="117" name="Google Shape;117;p59"/>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59"/>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59"/>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0" name="Google Shape;120;p59"/>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1" name="Google Shape;121;p59"/>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2" name="Google Shape;122;p59"/>
          <p:cNvSpPr/>
          <p:nvPr/>
        </p:nvSpPr>
        <p:spPr>
          <a:xfrm>
            <a:off x="212436" y="1717964"/>
            <a:ext cx="1958109" cy="194887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olo e contenuto">
  <p:cSld name="12_Titolo e contenuto">
    <p:bg>
      <p:bgPr>
        <a:blipFill>
          <a:blip r:embed="rId2">
            <a:alphaModFix/>
          </a:blip>
          <a:stretch>
            <a:fillRect/>
          </a:stretch>
        </a:blipFill>
      </p:bgPr>
    </p:bg>
    <p:spTree>
      <p:nvGrpSpPr>
        <p:cNvPr id="123" name="Shape 123"/>
        <p:cNvGrpSpPr/>
        <p:nvPr/>
      </p:nvGrpSpPr>
      <p:grpSpPr>
        <a:xfrm>
          <a:off x="0" y="0"/>
          <a:ext cx="0" cy="0"/>
          <a:chOff x="0" y="0"/>
          <a:chExt cx="0" cy="0"/>
        </a:xfrm>
      </p:grpSpPr>
      <p:sp>
        <p:nvSpPr>
          <p:cNvPr id="124" name="Google Shape;124;p60"/>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5" name="Google Shape;125;p60"/>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6" name="Google Shape;126;p60"/>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60"/>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8" name="Google Shape;128;p60"/>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9" name="Google Shape;129;p60"/>
          <p:cNvSpPr/>
          <p:nvPr/>
        </p:nvSpPr>
        <p:spPr>
          <a:xfrm>
            <a:off x="212436" y="1717964"/>
            <a:ext cx="1958109" cy="194887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p:cSld name="Titolo e contenuto">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19"/>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19"/>
          <p:cNvSpPr txBox="1"/>
          <p:nvPr>
            <p:ph idx="2" type="body"/>
          </p:nvPr>
        </p:nvSpPr>
        <p:spPr>
          <a:xfrm>
            <a:off x="390236" y="3700319"/>
            <a:ext cx="1687946" cy="39139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rgbClr val="00A5CC"/>
              </a:buClr>
              <a:buSzPts val="1500"/>
              <a:buNone/>
              <a:defRPr sz="15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7" name="Google Shape;27;p19"/>
          <p:cNvPicPr preferRelativeResize="0"/>
          <p:nvPr/>
        </p:nvPicPr>
        <p:blipFill rotWithShape="1">
          <a:blip r:embed="rId3">
            <a:alphaModFix/>
          </a:blip>
          <a:srcRect b="0" l="0" r="0" t="0"/>
          <a:stretch/>
        </p:blipFill>
        <p:spPr>
          <a:xfrm>
            <a:off x="717980" y="2263974"/>
            <a:ext cx="1063195" cy="814731"/>
          </a:xfrm>
          <a:prstGeom prst="rect">
            <a:avLst/>
          </a:prstGeom>
          <a:noFill/>
          <a:ln>
            <a:noFill/>
          </a:ln>
        </p:spPr>
      </p:pic>
      <p:sp>
        <p:nvSpPr>
          <p:cNvPr id="28" name="Google Shape;28;p19"/>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19"/>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19"/>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solidFill>
          <a:schemeClr val="lt1"/>
        </a:solidFill>
      </p:bgPr>
    </p:bg>
    <p:spTree>
      <p:nvGrpSpPr>
        <p:cNvPr id="130" name="Shape 130"/>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olo e contenuto">
  <p:cSld name="3_Titolo e contenuto">
    <p:bg>
      <p:bgPr>
        <a:solidFill>
          <a:schemeClr val="lt1"/>
        </a:solidFill>
      </p:bgPr>
    </p:bg>
    <p:spTree>
      <p:nvGrpSpPr>
        <p:cNvPr id="131" name="Shape 13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olo e contenuto">
  <p:cSld name="7_Titolo e contenuto">
    <p:bg>
      <p:bgPr>
        <a:blipFill>
          <a:blip r:embed="rId2">
            <a:alphaModFix/>
          </a:blip>
          <a:stretch>
            <a:fillRect/>
          </a:stretch>
        </a:blipFill>
      </p:bgPr>
    </p:bg>
    <p:spTree>
      <p:nvGrpSpPr>
        <p:cNvPr id="31" name="Shape 31"/>
        <p:cNvGrpSpPr/>
        <p:nvPr/>
      </p:nvGrpSpPr>
      <p:grpSpPr>
        <a:xfrm>
          <a:off x="0" y="0"/>
          <a:ext cx="0" cy="0"/>
          <a:chOff x="0" y="0"/>
          <a:chExt cx="0" cy="0"/>
        </a:xfrm>
      </p:grpSpPr>
      <p:sp>
        <p:nvSpPr>
          <p:cNvPr id="32" name="Google Shape;32;p20"/>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20"/>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20"/>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20"/>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0"/>
          <p:cNvSpPr/>
          <p:nvPr/>
        </p:nvSpPr>
        <p:spPr>
          <a:xfrm>
            <a:off x="212436" y="1717964"/>
            <a:ext cx="1958109" cy="194887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oboto Mono"/>
              <a:ea typeface="Roboto Mono"/>
              <a:cs typeface="Roboto Mono"/>
              <a:sym typeface="Roboto Mon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olo e contenuto">
  <p:cSld name="4_Titolo e contenuto">
    <p:bg>
      <p:bgPr>
        <a:blipFill>
          <a:blip r:embed="rId2">
            <a:alphaModFix/>
          </a:blip>
          <a:stretch>
            <a:fillRect/>
          </a:stretch>
        </a:blipFill>
      </p:bgPr>
    </p:bg>
    <p:spTree>
      <p:nvGrpSpPr>
        <p:cNvPr id="38" name="Shape 38"/>
        <p:cNvGrpSpPr/>
        <p:nvPr/>
      </p:nvGrpSpPr>
      <p:grpSpPr>
        <a:xfrm>
          <a:off x="0" y="0"/>
          <a:ext cx="0" cy="0"/>
          <a:chOff x="0" y="0"/>
          <a:chExt cx="0" cy="0"/>
        </a:xfrm>
      </p:grpSpPr>
      <p:sp>
        <p:nvSpPr>
          <p:cNvPr id="39" name="Google Shape;39;p21"/>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olo e contenuto">
  <p:cSld name="1_Titolo e contenuto">
    <p:bg>
      <p:bgPr>
        <a:blipFill>
          <a:blip r:embed="rId2">
            <a:alphaModFix/>
          </a:blip>
          <a:stretch>
            <a:fillRect/>
          </a:stretch>
        </a:blipFill>
      </p:bgPr>
    </p:bg>
    <p:spTree>
      <p:nvGrpSpPr>
        <p:cNvPr id="41" name="Shape 41"/>
        <p:cNvGrpSpPr/>
        <p:nvPr/>
      </p:nvGrpSpPr>
      <p:grpSpPr>
        <a:xfrm>
          <a:off x="0" y="0"/>
          <a:ext cx="0" cy="0"/>
          <a:chOff x="0" y="0"/>
          <a:chExt cx="0" cy="0"/>
        </a:xfrm>
      </p:grpSpPr>
      <p:sp>
        <p:nvSpPr>
          <p:cNvPr id="42" name="Google Shape;42;p22"/>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22"/>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olo e contenuto">
  <p:cSld name="6_Titolo e contenuto">
    <p:bg>
      <p:bgPr>
        <a:blipFill>
          <a:blip r:embed="rId2">
            <a:alphaModFix/>
          </a:blip>
          <a:stretch>
            <a:fillRect/>
          </a:stretch>
        </a:blipFill>
      </p:bgPr>
    </p:bg>
    <p:spTree>
      <p:nvGrpSpPr>
        <p:cNvPr id="44" name="Shape 44"/>
        <p:cNvGrpSpPr/>
        <p:nvPr/>
      </p:nvGrpSpPr>
      <p:grpSpPr>
        <a:xfrm>
          <a:off x="0" y="0"/>
          <a:ext cx="0" cy="0"/>
          <a:chOff x="0" y="0"/>
          <a:chExt cx="0" cy="0"/>
        </a:xfrm>
      </p:grpSpPr>
      <p:sp>
        <p:nvSpPr>
          <p:cNvPr id="45" name="Google Shape;45;p23"/>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3"/>
          <p:cNvSpPr txBox="1"/>
          <p:nvPr>
            <p:ph idx="12" type="sldNum"/>
          </p:nvPr>
        </p:nvSpPr>
        <p:spPr>
          <a:xfrm>
            <a:off x="9174018"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olo e contenuto">
  <p:cSld name="11_Titolo e contenuto">
    <p:bg>
      <p:bgPr>
        <a:blipFill>
          <a:blip r:embed="rId2">
            <a:alphaModFix/>
          </a:blip>
          <a:stretch>
            <a:fillRect/>
          </a:stretch>
        </a:blipFill>
      </p:bgPr>
    </p:bg>
    <p:spTree>
      <p:nvGrpSpPr>
        <p:cNvPr id="47" name="Shape 47"/>
        <p:cNvGrpSpPr/>
        <p:nvPr/>
      </p:nvGrpSpPr>
      <p:grpSpPr>
        <a:xfrm>
          <a:off x="0" y="0"/>
          <a:ext cx="0" cy="0"/>
          <a:chOff x="0" y="0"/>
          <a:chExt cx="0" cy="0"/>
        </a:xfrm>
      </p:grpSpPr>
      <p:sp>
        <p:nvSpPr>
          <p:cNvPr id="48" name="Google Shape;48;p24"/>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9" name="Google Shape;49;p24"/>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4"/>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24"/>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24"/>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24"/>
          <p:cNvSpPr/>
          <p:nvPr/>
        </p:nvSpPr>
        <p:spPr>
          <a:xfrm>
            <a:off x="212436" y="1717964"/>
            <a:ext cx="1958109" cy="194887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oboto Mono"/>
              <a:ea typeface="Roboto Mono"/>
              <a:cs typeface="Roboto Mono"/>
              <a:sym typeface="Roboto Mon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olo e contenuto">
  <p:cSld name="13_Titolo e contenuto">
    <p:bg>
      <p:bgPr>
        <a:blipFill>
          <a:blip r:embed="rId2">
            <a:alphaModFix/>
          </a:blip>
          <a:stretch>
            <a:fillRect/>
          </a:stretch>
        </a:blipFill>
      </p:bgPr>
    </p:bg>
    <p:spTree>
      <p:nvGrpSpPr>
        <p:cNvPr id="54" name="Shape 54"/>
        <p:cNvGrpSpPr/>
        <p:nvPr/>
      </p:nvGrpSpPr>
      <p:grpSpPr>
        <a:xfrm>
          <a:off x="0" y="0"/>
          <a:ext cx="0" cy="0"/>
          <a:chOff x="0" y="0"/>
          <a:chExt cx="0" cy="0"/>
        </a:xfrm>
      </p:grpSpPr>
      <p:sp>
        <p:nvSpPr>
          <p:cNvPr id="55" name="Google Shape;55;p50"/>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1200"/>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6" name="Google Shape;56;p50"/>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1200"/>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7" name="Google Shape;57;p50"/>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BBAB95"/>
                </a:solidFill>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8" name="Google Shape;58;p50"/>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A5CC"/>
                </a:solidFill>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9" name="Google Shape;59;p50"/>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000">
                <a:solidFill>
                  <a:srgbClr val="00A5CC"/>
                </a:solidFill>
              </a:defRPr>
            </a:lvl1pPr>
            <a:lvl2pPr indent="-381000" lvl="1" marL="914400" algn="l">
              <a:lnSpc>
                <a:spcPct val="90000"/>
              </a:lnSpc>
              <a:spcBef>
                <a:spcPts val="500"/>
              </a:spcBef>
              <a:spcAft>
                <a:spcPts val="0"/>
              </a:spcAft>
              <a:buSzPts val="2400"/>
              <a:buChar char="•"/>
              <a:defRPr/>
            </a:lvl2pPr>
            <a:lvl3pPr indent="-355600" lvl="2" marL="1371600" algn="l">
              <a:lnSpc>
                <a:spcPct val="90000"/>
              </a:lnSpc>
              <a:spcBef>
                <a:spcPts val="500"/>
              </a:spcBef>
              <a:spcAft>
                <a:spcPts val="0"/>
              </a:spcAft>
              <a:buSzPts val="20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60" name="Google Shape;60;p50"/>
          <p:cNvSpPr/>
          <p:nvPr/>
        </p:nvSpPr>
        <p:spPr>
          <a:xfrm>
            <a:off x="212436" y="1717964"/>
            <a:ext cx="1958109" cy="194887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olo e contenuto">
  <p:cSld name="5_Titolo e contenuto">
    <p:bg>
      <p:bgPr>
        <a:blipFill>
          <a:blip r:embed="rId2">
            <a:alphaModFix/>
          </a:blip>
          <a:stretch>
            <a:fillRect/>
          </a:stretch>
        </a:blipFill>
      </p:bgPr>
    </p:bg>
    <p:spTree>
      <p:nvGrpSpPr>
        <p:cNvPr id="61" name="Shape 61"/>
        <p:cNvGrpSpPr/>
        <p:nvPr/>
      </p:nvGrpSpPr>
      <p:grpSpPr>
        <a:xfrm>
          <a:off x="0" y="0"/>
          <a:ext cx="0" cy="0"/>
          <a:chOff x="0" y="0"/>
          <a:chExt cx="0" cy="0"/>
        </a:xfrm>
      </p:grpSpPr>
      <p:sp>
        <p:nvSpPr>
          <p:cNvPr id="62" name="Google Shape;62;p26"/>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 name="Google Shape;63;p26"/>
          <p:cNvSpPr txBox="1"/>
          <p:nvPr>
            <p:ph idx="2" type="body"/>
          </p:nvPr>
        </p:nvSpPr>
        <p:spPr>
          <a:xfrm>
            <a:off x="390236" y="3700319"/>
            <a:ext cx="1687946" cy="39139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rgbClr val="00A5CC"/>
              </a:buClr>
              <a:buSzPts val="1500"/>
              <a:buNone/>
              <a:defRPr sz="15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26"/>
          <p:cNvSpPr txBox="1"/>
          <p:nvPr>
            <p:ph idx="3" type="body"/>
          </p:nvPr>
        </p:nvSpPr>
        <p:spPr>
          <a:xfrm>
            <a:off x="7254445" y="2299855"/>
            <a:ext cx="4219575" cy="39346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200"/>
              <a:buNone/>
              <a:defRPr sz="12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26"/>
          <p:cNvSpPr txBox="1"/>
          <p:nvPr>
            <p:ph idx="4"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BBAB95"/>
              </a:buClr>
              <a:buSzPts val="2800"/>
              <a:buNone/>
              <a:defRPr>
                <a:solidFill>
                  <a:srgbClr val="BBAB9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26"/>
          <p:cNvSpPr txBox="1"/>
          <p:nvPr>
            <p:ph idx="5"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800"/>
              <a:buNone/>
              <a:defRPr>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26"/>
          <p:cNvSpPr txBox="1"/>
          <p:nvPr>
            <p:ph idx="6"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A5CC"/>
              </a:buClr>
              <a:buSzPts val="2000"/>
              <a:buNone/>
              <a:defRPr sz="2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6"/>
          <p:cNvSpPr txBox="1"/>
          <p:nvPr>
            <p:ph idx="7" type="body"/>
          </p:nvPr>
        </p:nvSpPr>
        <p:spPr>
          <a:xfrm>
            <a:off x="631174" y="2410691"/>
            <a:ext cx="1246909" cy="51723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A5CC"/>
              </a:buClr>
              <a:buSzPts val="4000"/>
              <a:buNone/>
              <a:defRPr sz="4000">
                <a:solidFill>
                  <a:srgbClr val="00A5CC"/>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3.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Roboto Mono"/>
              <a:buNone/>
              <a:defRPr b="0" i="0" sz="4400" u="none" cap="none" strike="noStrike">
                <a:solidFill>
                  <a:schemeClr val="dk1"/>
                </a:solidFill>
                <a:latin typeface="Roboto Mono"/>
                <a:ea typeface="Roboto Mono"/>
                <a:cs typeface="Roboto Mono"/>
                <a:sym typeface="Roboto Mon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Mono"/>
                <a:ea typeface="Roboto Mono"/>
                <a:cs typeface="Roboto Mono"/>
                <a:sym typeface="Roboto Mon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Mono"/>
                <a:ea typeface="Roboto Mono"/>
                <a:cs typeface="Roboto Mono"/>
                <a:sym typeface="Roboto Mon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Mono"/>
                <a:ea typeface="Roboto Mono"/>
                <a:cs typeface="Roboto Mono"/>
                <a:sym typeface="Roboto Mon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9pPr>
          </a:lstStyle>
          <a:p/>
        </p:txBody>
      </p:sp>
      <p:sp>
        <p:nvSpPr>
          <p:cNvPr id="12" name="Google Shape;1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Roboto Mono"/>
                <a:ea typeface="Roboto Mono"/>
                <a:cs typeface="Roboto Mono"/>
                <a:sym typeface="Roboto Mon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9pPr>
          </a:lstStyle>
          <a:p/>
        </p:txBody>
      </p:sp>
      <p:sp>
        <p:nvSpPr>
          <p:cNvPr id="13" name="Google Shape;1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Roboto Mono"/>
                <a:ea typeface="Roboto Mono"/>
                <a:cs typeface="Roboto Mono"/>
                <a:sym typeface="Roboto Mon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Roboto Mono"/>
                <a:ea typeface="Roboto Mono"/>
                <a:cs typeface="Roboto Mono"/>
                <a:sym typeface="Roboto Mono"/>
              </a:defRPr>
            </a:lvl9pPr>
          </a:lstStyle>
          <a:p/>
        </p:txBody>
      </p:sp>
      <p:sp>
        <p:nvSpPr>
          <p:cNvPr id="14" name="Google Shape;1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Roboto Mono"/>
                <a:ea typeface="Roboto Mono"/>
                <a:cs typeface="Roboto Mono"/>
                <a:sym typeface="Roboto Mono"/>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0" name="Shape 70"/>
        <p:cNvGrpSpPr/>
        <p:nvPr/>
      </p:nvGrpSpPr>
      <p:grpSpPr>
        <a:xfrm>
          <a:off x="0" y="0"/>
          <a:ext cx="0" cy="0"/>
          <a:chOff x="0" y="0"/>
          <a:chExt cx="0" cy="0"/>
        </a:xfrm>
      </p:grpSpPr>
      <p:sp>
        <p:nvSpPr>
          <p:cNvPr id="71" name="Google Shape;71;p5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Roboto Mono"/>
              <a:buNone/>
              <a:defRPr b="0" i="0" sz="4400" u="none" cap="none" strike="noStrike">
                <a:solidFill>
                  <a:schemeClr val="dk1"/>
                </a:solidFill>
                <a:latin typeface="Roboto Mono"/>
                <a:ea typeface="Roboto Mono"/>
                <a:cs typeface="Roboto Mono"/>
                <a:sym typeface="Roboto Mon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2" name="Google Shape;72;p5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Mono"/>
                <a:ea typeface="Roboto Mono"/>
                <a:cs typeface="Roboto Mono"/>
                <a:sym typeface="Roboto Mon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Mono"/>
                <a:ea typeface="Roboto Mono"/>
                <a:cs typeface="Roboto Mono"/>
                <a:sym typeface="Roboto Mon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Mono"/>
                <a:ea typeface="Roboto Mono"/>
                <a:cs typeface="Roboto Mono"/>
                <a:sym typeface="Roboto Mon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Mono"/>
                <a:ea typeface="Roboto Mono"/>
                <a:cs typeface="Roboto Mono"/>
                <a:sym typeface="Roboto Mono"/>
              </a:defRPr>
            </a:lvl9pPr>
          </a:lstStyle>
          <a:p/>
        </p:txBody>
      </p:sp>
      <p:sp>
        <p:nvSpPr>
          <p:cNvPr id="73" name="Google Shape;73;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4" name="Google Shape;74;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5" name="Google Shape;75;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
          <p:cNvSpPr txBox="1"/>
          <p:nvPr>
            <p:ph type="ctrTitle"/>
          </p:nvPr>
        </p:nvSpPr>
        <p:spPr>
          <a:xfrm>
            <a:off x="6096000" y="1122363"/>
            <a:ext cx="5399314"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2"/>
              </a:buClr>
              <a:buSzPts val="5500"/>
              <a:buFont typeface="Roboto Mono"/>
              <a:buNone/>
            </a:pPr>
            <a:r>
              <a:rPr lang="it-IT"/>
              <a:t>TEACHING SHEET _ MICRO DESIGN</a:t>
            </a:r>
            <a:endParaRPr/>
          </a:p>
        </p:txBody>
      </p:sp>
      <p:sp>
        <p:nvSpPr>
          <p:cNvPr id="138" name="Google Shape;138;p1"/>
          <p:cNvSpPr txBox="1"/>
          <p:nvPr/>
        </p:nvSpPr>
        <p:spPr>
          <a:xfrm>
            <a:off x="6096000" y="3602038"/>
            <a:ext cx="5902712" cy="1655762"/>
          </a:xfrm>
          <a:prstGeom prst="rect">
            <a:avLst/>
          </a:prstGeom>
          <a:noFill/>
          <a:ln>
            <a:noFill/>
          </a:ln>
        </p:spPr>
        <p:txBody>
          <a:bodyPr anchorCtr="0" anchor="t" bIns="45700" lIns="91425" spcFirstLastPara="1" rIns="91425" wrap="square" tIns="45700">
            <a:normAutofit fontScale="62500" lnSpcReduction="20000"/>
          </a:bodyPr>
          <a:lstStyle/>
          <a:p>
            <a:pPr indent="0" lvl="0" marL="0" marR="0" rtl="0" algn="l">
              <a:lnSpc>
                <a:spcPct val="90000"/>
              </a:lnSpc>
              <a:spcBef>
                <a:spcPts val="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Mat n.6</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EDUMAT+ EuroEd Primary School</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chemeClr val="dk1"/>
              </a:buClr>
              <a:buSzPct val="100000"/>
              <a:buFont typeface="Arial"/>
              <a:buNone/>
            </a:pPr>
            <a:r>
              <a:t/>
            </a:r>
            <a:endParaRPr b="0" i="0" sz="2800" u="none" cap="none" strike="noStrike">
              <a:solidFill>
                <a:srgbClr val="BBAB95"/>
              </a:solidFill>
              <a:latin typeface="Roboto Mono"/>
              <a:ea typeface="Roboto Mono"/>
              <a:cs typeface="Roboto Mono"/>
              <a:sym typeface="Roboto Mono"/>
            </a:endParaRPr>
          </a:p>
          <a:p>
            <a:pPr indent="0" lvl="0" marL="0" marR="0" rtl="0" algn="l">
              <a:lnSpc>
                <a:spcPct val="9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TEACHING SHEET – MICRO DESIGN</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draft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3"/>
          <p:cNvSpPr txBox="1"/>
          <p:nvPr>
            <p:ph idx="1" type="body"/>
          </p:nvPr>
        </p:nvSpPr>
        <p:spPr>
          <a:xfrm>
            <a:off x="2667000" y="2299850"/>
            <a:ext cx="4293000" cy="3934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Waste sprite</a:t>
            </a:r>
            <a:endParaRPr sz="1100">
              <a:solidFill>
                <a:srgbClr val="1155CC"/>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this sprite is clicked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“This is supposed to go in the waste bin.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b="1" lang="it-IT" sz="1100">
                <a:latin typeface="Calibri"/>
                <a:ea typeface="Calibri"/>
                <a:cs typeface="Calibri"/>
                <a:sym typeface="Calibri"/>
              </a:rPr>
              <a:t>Recycle 1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when I receive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when this sprite is clicked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say “Aluminum cans are supposed to go in the recycling bin.”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b="1" lang="it-IT" sz="1100">
                <a:latin typeface="Calibri"/>
                <a:ea typeface="Calibri"/>
                <a:cs typeface="Calibri"/>
                <a:sym typeface="Calibri"/>
              </a:rPr>
              <a:t>Compost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when I receive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when this sprite is clicked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say “The banana peel is supposed to go in the compost bin.”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p:txBody>
      </p:sp>
      <p:sp>
        <p:nvSpPr>
          <p:cNvPr id="195" name="Google Shape;195;p33"/>
          <p:cNvSpPr txBox="1"/>
          <p:nvPr>
            <p:ph idx="1" type="body"/>
          </p:nvPr>
        </p:nvSpPr>
        <p:spPr>
          <a:xfrm>
            <a:off x="7139675" y="2299850"/>
            <a:ext cx="4293000" cy="3934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Recycle 2 sprite </a:t>
            </a:r>
            <a:r>
              <a:rPr lang="it-IT" sz="1100">
                <a:solidFill>
                  <a:srgbClr val="1155CC"/>
                </a:solidFill>
                <a:latin typeface="Calibri"/>
                <a:ea typeface="Calibri"/>
                <a:cs typeface="Calibri"/>
                <a:sym typeface="Calibri"/>
              </a:rPr>
              <a:t>// make sure to click the plastic bottle LAST!</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this sprite is clicked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“Plastic bottles are supposed to go in the recycling bin.”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[end lesson 1]</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[end lesson 1]</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97, y: -120</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“Click me to start lesson 2!”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this sprite is clicked </a:t>
            </a:r>
            <a:r>
              <a:rPr lang="it-IT" sz="1100">
                <a:solidFill>
                  <a:srgbClr val="1155CC"/>
                </a:solidFill>
                <a:latin typeface="Calibri"/>
                <a:ea typeface="Calibri"/>
                <a:cs typeface="Calibri"/>
                <a:sym typeface="Calibri"/>
              </a:rPr>
              <a:t>// player has to press the SUNNY SPRITE to go to next lesson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Broadcast [start lesson 2]</a:t>
            </a:r>
            <a:endParaRPr b="1"/>
          </a:p>
        </p:txBody>
      </p:sp>
      <p:cxnSp>
        <p:nvCxnSpPr>
          <p:cNvPr id="196" name="Google Shape;196;p33"/>
          <p:cNvCxnSpPr/>
          <p:nvPr/>
        </p:nvCxnSpPr>
        <p:spPr>
          <a:xfrm>
            <a:off x="6858000" y="2251975"/>
            <a:ext cx="0" cy="4014000"/>
          </a:xfrm>
          <a:prstGeom prst="straightConnector1">
            <a:avLst/>
          </a:prstGeom>
          <a:noFill/>
          <a:ln cap="flat" cmpd="sng" w="9525">
            <a:solidFill>
              <a:srgbClr val="00A5CC"/>
            </a:solidFill>
            <a:prstDash val="solid"/>
            <a:round/>
            <a:headEnd len="med" w="med" type="none"/>
            <a:tailEnd len="med" w="med"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2ed52511563_0_0"/>
          <p:cNvSpPr txBox="1"/>
          <p:nvPr>
            <p:ph idx="1" type="body"/>
          </p:nvPr>
        </p:nvSpPr>
        <p:spPr>
          <a:xfrm>
            <a:off x="2667000" y="2299855"/>
            <a:ext cx="8686800" cy="3934800"/>
          </a:xfrm>
          <a:prstGeom prst="rect">
            <a:avLst/>
          </a:prstGeom>
        </p:spPr>
        <p:txBody>
          <a:bodyPr anchorCtr="0" anchor="t" bIns="45700" lIns="91425" spcFirstLastPara="1" rIns="91425" wrap="square" tIns="45700">
            <a:normAutofit/>
          </a:bodyPr>
          <a:lstStyle/>
          <a:p>
            <a:pPr indent="457200" lvl="0" marL="0" rtl="0" algn="l">
              <a:lnSpc>
                <a:spcPct val="79772"/>
              </a:lnSpc>
              <a:spcBef>
                <a:spcPts val="1000"/>
              </a:spcBef>
              <a:spcAft>
                <a:spcPts val="0"/>
              </a:spcAft>
              <a:buClr>
                <a:schemeClr val="dk1"/>
              </a:buClr>
              <a:buSzPts val="1100"/>
              <a:buFont typeface="Arial"/>
              <a:buNone/>
            </a:pPr>
            <a:r>
              <a:rPr b="1" lang="it-IT"/>
              <a:t>Step-by-Step Instructions</a:t>
            </a:r>
            <a:r>
              <a:rPr lang="it-IT"/>
              <a:t>:</a:t>
            </a:r>
            <a:endParaRPr/>
          </a:p>
          <a:p>
            <a:pPr indent="457200" lvl="0" marL="0" rtl="0" algn="l">
              <a:lnSpc>
                <a:spcPct val="79772"/>
              </a:lnSpc>
              <a:spcBef>
                <a:spcPts val="1000"/>
              </a:spcBef>
              <a:spcAft>
                <a:spcPts val="0"/>
              </a:spcAft>
              <a:buClr>
                <a:schemeClr val="dk1"/>
              </a:buClr>
              <a:buSzPts val="1100"/>
              <a:buFont typeface="Arial"/>
              <a:buNone/>
            </a:pPr>
            <a:r>
              <a:rPr lang="it-IT"/>
              <a:t>Create Sprites: Add sprites for Sunny, Rubi, and the 4 trash types.</a:t>
            </a:r>
            <a:endParaRPr/>
          </a:p>
          <a:p>
            <a:pPr indent="457200" lvl="0" marL="0" rtl="0" algn="l">
              <a:lnSpc>
                <a:spcPct val="79772"/>
              </a:lnSpc>
              <a:spcBef>
                <a:spcPts val="1000"/>
              </a:spcBef>
              <a:spcAft>
                <a:spcPts val="0"/>
              </a:spcAft>
              <a:buClr>
                <a:schemeClr val="dk1"/>
              </a:buClr>
              <a:buSzPts val="1100"/>
              <a:buFont typeface="Arial"/>
              <a:buNone/>
            </a:pPr>
            <a:r>
              <a:rPr lang="it-IT"/>
              <a:t>Position them on the stage. Set Up Backdrop: Choose a backdrop that represents a city </a:t>
            </a:r>
            <a:endParaRPr/>
          </a:p>
          <a:p>
            <a:pPr indent="457200" lvl="0" marL="0" rtl="0" algn="l">
              <a:lnSpc>
                <a:spcPct val="79772"/>
              </a:lnSpc>
              <a:spcBef>
                <a:spcPts val="1000"/>
              </a:spcBef>
              <a:spcAft>
                <a:spcPts val="0"/>
              </a:spcAft>
              <a:buClr>
                <a:schemeClr val="dk1"/>
              </a:buClr>
              <a:buSzPts val="1100"/>
              <a:buFont typeface="Arial"/>
              <a:buNone/>
            </a:pPr>
            <a:r>
              <a:rPr lang="it-IT"/>
              <a:t>street. </a:t>
            </a:r>
            <a:endParaRPr/>
          </a:p>
          <a:p>
            <a:pPr indent="457200" lvl="0" marL="0" rtl="0" algn="l">
              <a:lnSpc>
                <a:spcPct val="79772"/>
              </a:lnSpc>
              <a:spcBef>
                <a:spcPts val="1000"/>
              </a:spcBef>
              <a:spcAft>
                <a:spcPts val="0"/>
              </a:spcAft>
              <a:buClr>
                <a:schemeClr val="dk1"/>
              </a:buClr>
              <a:buSzPts val="1100"/>
              <a:buFont typeface="Arial"/>
              <a:buNone/>
            </a:pPr>
            <a:r>
              <a:rPr lang="it-IT"/>
              <a:t>Add Scripts to Sprites: Follow the simplified code outline above to add scripts to each </a:t>
            </a:r>
            <a:endParaRPr/>
          </a:p>
          <a:p>
            <a:pPr indent="457200" lvl="0" marL="0" rtl="0" algn="l">
              <a:lnSpc>
                <a:spcPct val="79772"/>
              </a:lnSpc>
              <a:spcBef>
                <a:spcPts val="1000"/>
              </a:spcBef>
              <a:spcAft>
                <a:spcPts val="0"/>
              </a:spcAft>
              <a:buClr>
                <a:schemeClr val="dk1"/>
              </a:buClr>
              <a:buSzPts val="1100"/>
              <a:buFont typeface="Arial"/>
              <a:buNone/>
            </a:pPr>
            <a:r>
              <a:rPr lang="it-IT"/>
              <a:t>sprite. </a:t>
            </a:r>
            <a:endParaRPr/>
          </a:p>
          <a:p>
            <a:pPr indent="457200" lvl="0" marL="0" rtl="0" algn="l">
              <a:lnSpc>
                <a:spcPct val="79772"/>
              </a:lnSpc>
              <a:spcBef>
                <a:spcPts val="1000"/>
              </a:spcBef>
              <a:spcAft>
                <a:spcPts val="0"/>
              </a:spcAft>
              <a:buClr>
                <a:schemeClr val="dk1"/>
              </a:buClr>
              <a:buSzPts val="1100"/>
              <a:buFont typeface="Arial"/>
              <a:buNone/>
            </a:pPr>
            <a:r>
              <a:rPr lang="it-IT"/>
              <a:t>Test the Project: Click the green flag to start the animation and follow the </a:t>
            </a:r>
            <a:endParaRPr/>
          </a:p>
          <a:p>
            <a:pPr indent="457200" lvl="0" marL="0" rtl="0" algn="l">
              <a:lnSpc>
                <a:spcPct val="79772"/>
              </a:lnSpc>
              <a:spcBef>
                <a:spcPts val="1000"/>
              </a:spcBef>
              <a:spcAft>
                <a:spcPts val="0"/>
              </a:spcAft>
              <a:buClr>
                <a:schemeClr val="dk1"/>
              </a:buClr>
              <a:buSzPts val="1100"/>
              <a:buFont typeface="Arial"/>
              <a:buNone/>
            </a:pPr>
            <a:r>
              <a:rPr lang="it-IT"/>
              <a:t>interactions.</a:t>
            </a:r>
            <a:endParaRPr/>
          </a:p>
          <a:p>
            <a:pPr indent="0" lvl="0" marL="0" rtl="0" algn="l">
              <a:spcBef>
                <a:spcPts val="1000"/>
              </a:spcBef>
              <a:spcAft>
                <a:spcPts val="0"/>
              </a:spcAft>
              <a:buClr>
                <a:schemeClr val="dk1"/>
              </a:buClr>
              <a:buSzPts val="1200"/>
              <a:buFont typeface="Arial"/>
              <a:buNone/>
            </a:pPr>
            <a:r>
              <a:t/>
            </a:r>
            <a:endParaRPr>
              <a:solidFill>
                <a:srgbClr val="1D1D1B"/>
              </a:solidFill>
              <a:latin typeface="Helvetica Neue"/>
              <a:ea typeface="Helvetica Neue"/>
              <a:cs typeface="Helvetica Neue"/>
              <a:sym typeface="Helvetica Neue"/>
            </a:endParaRPr>
          </a:p>
          <a:p>
            <a:pPr indent="0" lvl="0" marL="0" rtl="0" algn="l">
              <a:spcBef>
                <a:spcPts val="10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4"/>
          <p:cNvSpPr txBox="1"/>
          <p:nvPr>
            <p:ph idx="1" type="body"/>
          </p:nvPr>
        </p:nvSpPr>
        <p:spPr>
          <a:xfrm>
            <a:off x="2854738" y="2469030"/>
            <a:ext cx="3617100" cy="3934800"/>
          </a:xfrm>
          <a:prstGeom prst="rect">
            <a:avLst/>
          </a:prstGeom>
          <a:noFill/>
          <a:ln>
            <a:noFill/>
          </a:ln>
        </p:spPr>
        <p:txBody>
          <a:bodyPr anchorCtr="0" anchor="t" bIns="45700" lIns="91425" spcFirstLastPara="1" rIns="91425" wrap="square" tIns="45700">
            <a:normAutofit fontScale="85000" lnSpcReduction="10000"/>
          </a:bodyPr>
          <a:lstStyle/>
          <a:p>
            <a:pPr indent="-95249" lvl="0" marL="95250" rtl="0" algn="l">
              <a:lnSpc>
                <a:spcPct val="90000"/>
              </a:lnSpc>
              <a:spcBef>
                <a:spcPts val="0"/>
              </a:spcBef>
              <a:spcAft>
                <a:spcPts val="0"/>
              </a:spcAft>
              <a:buClr>
                <a:srgbClr val="0D0D0D"/>
              </a:buClr>
              <a:buSzPct val="117647"/>
              <a:buFont typeface="Arial"/>
              <a:buChar char="•"/>
            </a:pPr>
            <a:r>
              <a:rPr b="1" i="0" lang="it-IT">
                <a:solidFill>
                  <a:srgbClr val="0D0D0D"/>
                </a:solidFill>
                <a:latin typeface="Roboto Mono"/>
                <a:ea typeface="Roboto Mono"/>
                <a:cs typeface="Roboto Mono"/>
                <a:sym typeface="Roboto Mono"/>
              </a:rPr>
              <a:t>Understanding the Concept of Recycling:</a:t>
            </a:r>
            <a:endParaRPr i="0">
              <a:solidFill>
                <a:srgbClr val="0D0D0D"/>
              </a:solidFill>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Define recycling and explain its importance for protecting the environment.</a:t>
            </a:r>
            <a:endParaRPr>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Identify common recyclable materials such as paper, plastic, glass, and aluminum.</a:t>
            </a:r>
            <a:endParaRPr>
              <a:latin typeface="Roboto Mono"/>
              <a:ea typeface="Roboto Mono"/>
              <a:cs typeface="Roboto Mono"/>
              <a:sym typeface="Roboto Mono"/>
            </a:endParaRPr>
          </a:p>
          <a:p>
            <a:pPr indent="-95249" lvl="0" marL="95250" rtl="0" algn="l">
              <a:lnSpc>
                <a:spcPct val="90000"/>
              </a:lnSpc>
              <a:spcBef>
                <a:spcPts val="1000"/>
              </a:spcBef>
              <a:spcAft>
                <a:spcPts val="0"/>
              </a:spcAft>
              <a:buClr>
                <a:srgbClr val="0D0D0D"/>
              </a:buClr>
              <a:buSzPct val="117647"/>
              <a:buFont typeface="Arial"/>
              <a:buChar char="•"/>
            </a:pPr>
            <a:r>
              <a:rPr b="1" i="0" lang="it-IT">
                <a:solidFill>
                  <a:srgbClr val="0D0D0D"/>
                </a:solidFill>
                <a:latin typeface="Roboto Mono"/>
                <a:ea typeface="Roboto Mono"/>
                <a:cs typeface="Roboto Mono"/>
                <a:sym typeface="Roboto Mono"/>
              </a:rPr>
              <a:t>Identifying Recycling Symbols:</a:t>
            </a:r>
            <a:endParaRPr i="0">
              <a:solidFill>
                <a:srgbClr val="0D0D0D"/>
              </a:solidFill>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Recognize and understand common recycling symbols (e.g., the chasing arrows symbol) and what they represent.</a:t>
            </a:r>
            <a:endParaRPr>
              <a:latin typeface="Roboto Mono"/>
              <a:ea typeface="Roboto Mono"/>
              <a:cs typeface="Roboto Mono"/>
              <a:sym typeface="Roboto Mono"/>
            </a:endParaRPr>
          </a:p>
          <a:p>
            <a:pPr indent="-95249" lvl="0" marL="95250" rtl="0" algn="l">
              <a:lnSpc>
                <a:spcPct val="90000"/>
              </a:lnSpc>
              <a:spcBef>
                <a:spcPts val="1000"/>
              </a:spcBef>
              <a:spcAft>
                <a:spcPts val="0"/>
              </a:spcAft>
              <a:buClr>
                <a:srgbClr val="0D0D0D"/>
              </a:buClr>
              <a:buSzPct val="117647"/>
              <a:buFont typeface="Arial"/>
              <a:buChar char="•"/>
            </a:pPr>
            <a:r>
              <a:rPr b="1" i="0" lang="it-IT">
                <a:solidFill>
                  <a:srgbClr val="0D0D0D"/>
                </a:solidFill>
                <a:latin typeface="Roboto Mono"/>
                <a:ea typeface="Roboto Mono"/>
                <a:cs typeface="Roboto Mono"/>
                <a:sym typeface="Roboto Mono"/>
              </a:rPr>
              <a:t>Sorting Recyclables:</a:t>
            </a:r>
            <a:endParaRPr i="0">
              <a:solidFill>
                <a:srgbClr val="0D0D0D"/>
              </a:solidFill>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Practice sorting different types of waste into categories of recyclable and non-recyclable materials.</a:t>
            </a:r>
            <a:endParaRPr>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Understand the importance of sorting waste correctly for recycling programs to be effective.</a:t>
            </a:r>
            <a:endParaRPr>
              <a:latin typeface="Roboto Mono"/>
              <a:ea typeface="Roboto Mono"/>
              <a:cs typeface="Roboto Mono"/>
              <a:sym typeface="Roboto Mono"/>
            </a:endParaRPr>
          </a:p>
          <a:p>
            <a:pPr indent="-95249" lvl="0" marL="95250" rtl="0" algn="l">
              <a:lnSpc>
                <a:spcPct val="90000"/>
              </a:lnSpc>
              <a:spcBef>
                <a:spcPts val="1000"/>
              </a:spcBef>
              <a:spcAft>
                <a:spcPts val="0"/>
              </a:spcAft>
              <a:buClr>
                <a:srgbClr val="0D0D0D"/>
              </a:buClr>
              <a:buSzPct val="117647"/>
              <a:buFont typeface="Arial"/>
              <a:buChar char="•"/>
            </a:pPr>
            <a:r>
              <a:rPr b="1" i="0" lang="it-IT">
                <a:solidFill>
                  <a:srgbClr val="0D0D0D"/>
                </a:solidFill>
                <a:latin typeface="Roboto Mono"/>
                <a:ea typeface="Roboto Mono"/>
                <a:cs typeface="Roboto Mono"/>
                <a:sym typeface="Roboto Mono"/>
              </a:rPr>
              <a:t>Reducing Waste:</a:t>
            </a:r>
            <a:endParaRPr i="0">
              <a:solidFill>
                <a:srgbClr val="0D0D0D"/>
              </a:solidFill>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Explore ways to reduce waste generation, such as using reusable containers and bags instead of disposable ones.</a:t>
            </a:r>
            <a:endParaRPr>
              <a:latin typeface="Roboto Mono"/>
              <a:ea typeface="Roboto Mono"/>
              <a:cs typeface="Roboto Mono"/>
              <a:sym typeface="Roboto Mono"/>
            </a:endParaRPr>
          </a:p>
          <a:p>
            <a:pPr indent="0" lvl="0" marL="0" rtl="0" algn="l">
              <a:lnSpc>
                <a:spcPct val="90000"/>
              </a:lnSpc>
              <a:spcBef>
                <a:spcPts val="500"/>
              </a:spcBef>
              <a:spcAft>
                <a:spcPts val="0"/>
              </a:spcAft>
              <a:buSzPct val="117647"/>
              <a:buNone/>
            </a:pPr>
            <a:r>
              <a:rPr i="0" lang="it-IT">
                <a:solidFill>
                  <a:srgbClr val="0D0D0D"/>
                </a:solidFill>
                <a:latin typeface="Roboto Mono"/>
                <a:ea typeface="Roboto Mono"/>
                <a:cs typeface="Roboto Mono"/>
                <a:sym typeface="Roboto Mono"/>
              </a:rPr>
              <a:t>Discuss the concept of "reduce, reuse, recycle" and how it applies to everyday life</a:t>
            </a:r>
            <a:endParaRPr>
              <a:latin typeface="Roboto Mono"/>
              <a:ea typeface="Roboto Mono"/>
              <a:cs typeface="Roboto Mono"/>
              <a:sym typeface="Roboto Mono"/>
            </a:endParaRPr>
          </a:p>
          <a:p>
            <a:pPr indent="0" lvl="0" marL="0" rtl="0" algn="l">
              <a:lnSpc>
                <a:spcPct val="90000"/>
              </a:lnSpc>
              <a:spcBef>
                <a:spcPts val="1000"/>
              </a:spcBef>
              <a:spcAft>
                <a:spcPts val="0"/>
              </a:spcAft>
              <a:buClr>
                <a:schemeClr val="dk1"/>
              </a:buClr>
              <a:buSzPct val="117647"/>
              <a:buNone/>
            </a:pPr>
            <a:r>
              <a:t/>
            </a:r>
            <a:endParaRPr/>
          </a:p>
        </p:txBody>
      </p:sp>
      <p:sp>
        <p:nvSpPr>
          <p:cNvPr id="208" name="Google Shape;208;p34"/>
          <p:cNvSpPr txBox="1"/>
          <p:nvPr>
            <p:ph idx="2" type="body"/>
          </p:nvPr>
        </p:nvSpPr>
        <p:spPr>
          <a:xfrm>
            <a:off x="7279689" y="2260600"/>
            <a:ext cx="4078610" cy="39348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0"/>
              </a:spcBef>
              <a:spcAft>
                <a:spcPts val="0"/>
              </a:spcAft>
              <a:buClr>
                <a:srgbClr val="1D1D1B"/>
              </a:buClr>
              <a:buSzPts val="840"/>
              <a:buNone/>
            </a:pPr>
            <a:r>
              <a:t/>
            </a:r>
            <a:endParaRPr>
              <a:solidFill>
                <a:srgbClr val="1D1D1B"/>
              </a:solidFill>
              <a:latin typeface="Calibri"/>
              <a:ea typeface="Calibri"/>
              <a:cs typeface="Calibri"/>
              <a:sym typeface="Calibri"/>
            </a:endParaRPr>
          </a:p>
          <a:p>
            <a:pPr indent="0" lvl="0" marL="0" rtl="0" algn="just">
              <a:lnSpc>
                <a:spcPct val="80000"/>
              </a:lnSpc>
              <a:spcBef>
                <a:spcPts val="0"/>
              </a:spcBef>
              <a:spcAft>
                <a:spcPts val="0"/>
              </a:spcAft>
              <a:buClr>
                <a:srgbClr val="1D1D1B"/>
              </a:buClr>
              <a:buSzPts val="840"/>
              <a:buNone/>
            </a:pPr>
            <a:r>
              <a:rPr lang="it-IT" sz="1050">
                <a:solidFill>
                  <a:srgbClr val="1D1D1B"/>
                </a:solidFill>
                <a:latin typeface="Roboto Mono"/>
                <a:ea typeface="Roboto Mono"/>
                <a:cs typeface="Roboto Mono"/>
                <a:sym typeface="Roboto Mono"/>
              </a:rPr>
              <a:t>Sunny and Rubi venture into the woods to reach the recycling center, where they encounter an owl perched on a tree. The owl explains how recycling works and educates the robot with examples.</a:t>
            </a:r>
            <a:r>
              <a:rPr i="0" lang="it-IT" sz="1050">
                <a:solidFill>
                  <a:srgbClr val="0D0D0D"/>
                </a:solidFill>
                <a:latin typeface="Roboto Mono"/>
                <a:ea typeface="Roboto Mono"/>
                <a:cs typeface="Roboto Mono"/>
                <a:sym typeface="Roboto Mono"/>
              </a:rPr>
              <a:t> She telss them about </a:t>
            </a:r>
            <a:r>
              <a:rPr b="1" i="0" lang="it-IT" sz="1050">
                <a:solidFill>
                  <a:srgbClr val="0D0D0D"/>
                </a:solidFill>
                <a:latin typeface="Roboto Mono"/>
                <a:ea typeface="Roboto Mono"/>
                <a:cs typeface="Roboto Mono"/>
                <a:sym typeface="Roboto Mono"/>
              </a:rPr>
              <a:t>Plastic Bottles</a:t>
            </a:r>
            <a:r>
              <a:rPr lang="it-IT" sz="1050">
                <a:solidFill>
                  <a:srgbClr val="0D0D0D"/>
                </a:solidFill>
                <a:latin typeface="Roboto Mono"/>
                <a:ea typeface="Roboto Mono"/>
                <a:cs typeface="Roboto Mono"/>
                <a:sym typeface="Roboto Mono"/>
              </a:rPr>
              <a:t> </a:t>
            </a:r>
            <a:r>
              <a:rPr i="0" lang="it-IT" sz="1050">
                <a:solidFill>
                  <a:srgbClr val="0D0D0D"/>
                </a:solidFill>
                <a:latin typeface="Roboto Mono"/>
                <a:ea typeface="Roboto Mono"/>
                <a:cs typeface="Roboto Mono"/>
                <a:sym typeface="Roboto Mono"/>
              </a:rPr>
              <a:t>(how plastic bottles can be recycled into new bottles or other plastic products. It emphasizes the importance of properly disposing of plastic bottles to prevent pollution and conserve resources.</a:t>
            </a:r>
            <a:r>
              <a:rPr lang="it-IT" sz="1050">
                <a:latin typeface="Roboto Mono"/>
                <a:ea typeface="Roboto Mono"/>
                <a:cs typeface="Roboto Mono"/>
                <a:sym typeface="Roboto Mono"/>
              </a:rPr>
              <a:t> She also tells them about </a:t>
            </a:r>
            <a:r>
              <a:rPr b="1" i="0" lang="it-IT" sz="1050">
                <a:solidFill>
                  <a:srgbClr val="0D0D0D"/>
                </a:solidFill>
                <a:latin typeface="Roboto Mono"/>
                <a:ea typeface="Roboto Mono"/>
                <a:cs typeface="Roboto Mono"/>
                <a:sym typeface="Roboto Mono"/>
              </a:rPr>
              <a:t>Paper </a:t>
            </a:r>
            <a:r>
              <a:rPr i="0" lang="it-IT" sz="1050">
                <a:solidFill>
                  <a:srgbClr val="0D0D0D"/>
                </a:solidFill>
                <a:latin typeface="Roboto Mono"/>
                <a:ea typeface="Roboto Mono"/>
                <a:cs typeface="Roboto Mono"/>
                <a:sym typeface="Roboto Mono"/>
              </a:rPr>
              <a:t>and how it can be recycled into new paper products, such as newspapers, cardboard, or office paper. The owl also tells them </a:t>
            </a:r>
            <a:r>
              <a:rPr b="1" i="0" lang="it-IT" sz="1050">
                <a:solidFill>
                  <a:srgbClr val="0D0D0D"/>
                </a:solidFill>
                <a:latin typeface="Roboto Mono"/>
                <a:ea typeface="Roboto Mono"/>
                <a:cs typeface="Roboto Mono"/>
                <a:sym typeface="Roboto Mono"/>
              </a:rPr>
              <a:t>Aluminum Cans </a:t>
            </a:r>
            <a:r>
              <a:rPr i="0" lang="it-IT" sz="1050">
                <a:solidFill>
                  <a:srgbClr val="0D0D0D"/>
                </a:solidFill>
                <a:latin typeface="Roboto Mono"/>
                <a:ea typeface="Roboto Mono"/>
                <a:cs typeface="Roboto Mono"/>
                <a:sym typeface="Roboto Mono"/>
              </a:rPr>
              <a:t>and the benefits of recycling aluminum cans, emphasizing that they can be melted down and reused to make new cans. It points out that recycling aluminum saves energy and reduces greenhouse gas emissions compared to producing aluminum from raw materials.</a:t>
            </a:r>
            <a:endParaRPr sz="1050">
              <a:latin typeface="Roboto Mono"/>
              <a:ea typeface="Roboto Mono"/>
              <a:cs typeface="Roboto Mono"/>
              <a:sym typeface="Roboto Mono"/>
            </a:endParaRPr>
          </a:p>
          <a:p>
            <a:pPr indent="0" lvl="0" marL="0" rtl="0" algn="just">
              <a:lnSpc>
                <a:spcPct val="80000"/>
              </a:lnSpc>
              <a:spcBef>
                <a:spcPts val="1000"/>
              </a:spcBef>
              <a:spcAft>
                <a:spcPts val="0"/>
              </a:spcAft>
              <a:buClr>
                <a:srgbClr val="0D0D0D"/>
              </a:buClr>
              <a:buSzPts val="840"/>
              <a:buNone/>
            </a:pPr>
            <a:r>
              <a:rPr i="0" lang="it-IT" sz="1050">
                <a:solidFill>
                  <a:srgbClr val="0D0D0D"/>
                </a:solidFill>
                <a:latin typeface="Roboto Mono"/>
                <a:ea typeface="Roboto Mono"/>
                <a:cs typeface="Roboto Mono"/>
                <a:sym typeface="Roboto Mono"/>
              </a:rPr>
              <a:t>Sunny and Rubi learned how recycling plastic bottles, paper, and aluminum cans can contribute to environmental conservation and sustainability. With these valuable insights, Sunny was excited to take this knowledge back to his planet and help improve their recycling practices..</a:t>
            </a:r>
            <a:endParaRPr sz="1050">
              <a:latin typeface="Roboto Mono"/>
              <a:ea typeface="Roboto Mono"/>
              <a:cs typeface="Roboto Mono"/>
              <a:sym typeface="Roboto Mono"/>
            </a:endParaRPr>
          </a:p>
          <a:p>
            <a:pPr indent="0" lvl="0" marL="0" rtl="0" algn="just">
              <a:lnSpc>
                <a:spcPct val="80000"/>
              </a:lnSpc>
              <a:spcBef>
                <a:spcPts val="1000"/>
              </a:spcBef>
              <a:spcAft>
                <a:spcPts val="0"/>
              </a:spcAft>
              <a:buClr>
                <a:srgbClr val="1D1D1B"/>
              </a:buClr>
              <a:buSzPts val="840"/>
              <a:buNone/>
            </a:pPr>
            <a:r>
              <a:rPr lang="it-IT" sz="1050">
                <a:solidFill>
                  <a:srgbClr val="1D1D1B"/>
                </a:solidFill>
                <a:latin typeface="Roboto Mono"/>
                <a:ea typeface="Roboto Mono"/>
                <a:cs typeface="Roboto Mono"/>
                <a:sym typeface="Roboto Mono"/>
              </a:rPr>
              <a:t>Thus, Sunny achieves the first solution.</a:t>
            </a:r>
            <a:endParaRPr sz="1050">
              <a:latin typeface="Roboto Mono"/>
              <a:ea typeface="Roboto Mono"/>
              <a:cs typeface="Roboto Mono"/>
              <a:sym typeface="Roboto Mono"/>
            </a:endParaRPr>
          </a:p>
        </p:txBody>
      </p:sp>
      <p:sp>
        <p:nvSpPr>
          <p:cNvPr id="209" name="Google Shape;209;p34"/>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BBAB95"/>
              </a:buClr>
              <a:buSzPts val="2800"/>
              <a:buNone/>
            </a:pPr>
            <a:r>
              <a:t/>
            </a:r>
            <a:endParaRPr/>
          </a:p>
        </p:txBody>
      </p:sp>
      <p:sp>
        <p:nvSpPr>
          <p:cNvPr id="210" name="Google Shape;210;p34"/>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800"/>
              <a:buNone/>
            </a:pPr>
            <a:r>
              <a:rPr lang="it-IT"/>
              <a:t>LESSON 2 </a:t>
            </a:r>
            <a:endParaRPr/>
          </a:p>
        </p:txBody>
      </p:sp>
      <p:sp>
        <p:nvSpPr>
          <p:cNvPr id="211" name="Google Shape;211;p34"/>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000"/>
              <a:buNone/>
            </a:pPr>
            <a:r>
              <a:rPr lang="it-IT"/>
              <a:t>RECYCLING</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6"/>
          <p:cNvSpPr txBox="1"/>
          <p:nvPr>
            <p:ph idx="1" type="body"/>
          </p:nvPr>
        </p:nvSpPr>
        <p:spPr>
          <a:xfrm>
            <a:off x="2851325" y="2330600"/>
            <a:ext cx="8320500" cy="3934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200"/>
              <a:buNone/>
            </a:pPr>
            <a:r>
              <a:t/>
            </a:r>
            <a:endParaRPr b="1" i="0">
              <a:solidFill>
                <a:srgbClr val="0D0D0D"/>
              </a:solidFill>
              <a:latin typeface="Arial"/>
              <a:ea typeface="Arial"/>
              <a:cs typeface="Arial"/>
              <a:sym typeface="Arial"/>
            </a:endParaRPr>
          </a:p>
          <a:p>
            <a:pPr indent="0" lvl="0" marL="0" rtl="0" algn="l">
              <a:lnSpc>
                <a:spcPct val="90000"/>
              </a:lnSpc>
              <a:spcBef>
                <a:spcPts val="1000"/>
              </a:spcBef>
              <a:spcAft>
                <a:spcPts val="0"/>
              </a:spcAft>
              <a:buClr>
                <a:schemeClr val="dk1"/>
              </a:buClr>
              <a:buSzPts val="1200"/>
              <a:buNone/>
            </a:pPr>
            <a:r>
              <a:t/>
            </a:r>
            <a:endParaRPr b="1">
              <a:solidFill>
                <a:srgbClr val="0D0D0D"/>
              </a:solidFill>
              <a:latin typeface="Arial"/>
              <a:ea typeface="Arial"/>
              <a:cs typeface="Arial"/>
              <a:sym typeface="Arial"/>
            </a:endParaRPr>
          </a:p>
          <a:p>
            <a:pPr indent="0" lvl="0" marL="0" rtl="0" algn="l">
              <a:lnSpc>
                <a:spcPct val="90000"/>
              </a:lnSpc>
              <a:spcBef>
                <a:spcPts val="1000"/>
              </a:spcBef>
              <a:spcAft>
                <a:spcPts val="0"/>
              </a:spcAft>
              <a:buClr>
                <a:schemeClr val="dk1"/>
              </a:buClr>
              <a:buSzPts val="1200"/>
              <a:buNone/>
            </a:pPr>
            <a:r>
              <a:t/>
            </a:r>
            <a:endParaRPr b="1" i="0">
              <a:solidFill>
                <a:srgbClr val="0D0D0D"/>
              </a:solidFill>
              <a:latin typeface="Arial"/>
              <a:ea typeface="Arial"/>
              <a:cs typeface="Arial"/>
              <a:sym typeface="Arial"/>
            </a:endParaRPr>
          </a:p>
          <a:p>
            <a:pPr indent="0" lvl="0" marL="0" rtl="0" algn="l">
              <a:lnSpc>
                <a:spcPct val="90000"/>
              </a:lnSpc>
              <a:spcBef>
                <a:spcPts val="1000"/>
              </a:spcBef>
              <a:spcAft>
                <a:spcPts val="0"/>
              </a:spcAft>
              <a:buClr>
                <a:srgbClr val="0D0D0D"/>
              </a:buClr>
              <a:buSzPts val="1200"/>
              <a:buNone/>
            </a:pPr>
            <a:r>
              <a:rPr b="1" i="0" lang="it-IT" sz="1500">
                <a:solidFill>
                  <a:srgbClr val="0D0D0D"/>
                </a:solidFill>
                <a:latin typeface="Roboto Mono"/>
                <a:ea typeface="Roboto Mono"/>
                <a:cs typeface="Roboto Mono"/>
                <a:sym typeface="Roboto Mono"/>
              </a:rPr>
              <a:t>Recycled Art Project:</a:t>
            </a:r>
            <a:endParaRPr b="0" i="0" sz="1500">
              <a:solidFill>
                <a:srgbClr val="0D0D0D"/>
              </a:solidFill>
              <a:latin typeface="Roboto Mono"/>
              <a:ea typeface="Roboto Mono"/>
              <a:cs typeface="Roboto Mono"/>
              <a:sym typeface="Roboto Mono"/>
            </a:endParaRPr>
          </a:p>
          <a:p>
            <a:pPr indent="-95250" lvl="0" marL="0" rtl="0" algn="l">
              <a:lnSpc>
                <a:spcPct val="90000"/>
              </a:lnSpc>
              <a:spcBef>
                <a:spcPts val="1000"/>
              </a:spcBef>
              <a:spcAft>
                <a:spcPts val="0"/>
              </a:spcAft>
              <a:buClr>
                <a:srgbClr val="0D0D0D"/>
              </a:buClr>
              <a:buSzPts val="1500"/>
              <a:buFont typeface="Arial"/>
              <a:buChar char="•"/>
            </a:pPr>
            <a:r>
              <a:rPr b="0" i="0" lang="it-IT" sz="1500">
                <a:solidFill>
                  <a:srgbClr val="0D0D0D"/>
                </a:solidFill>
                <a:latin typeface="Roboto Mono"/>
                <a:ea typeface="Roboto Mono"/>
                <a:cs typeface="Roboto Mono"/>
                <a:sym typeface="Roboto Mono"/>
              </a:rPr>
              <a:t>Encourage students to get creative by making art projects using recycled materials. Provide a variety of recyclables such as cardboard, paper rolls, plastic bottles, and bottle caps, and let them create sculptures, collages, or mixed-media artwork.</a:t>
            </a:r>
            <a:endParaRPr sz="1500">
              <a:latin typeface="Roboto Mono"/>
              <a:ea typeface="Roboto Mono"/>
              <a:cs typeface="Roboto Mono"/>
              <a:sym typeface="Roboto Mono"/>
            </a:endParaRPr>
          </a:p>
          <a:p>
            <a:pPr indent="0" lvl="0" marL="0" rtl="0" algn="l">
              <a:lnSpc>
                <a:spcPct val="90000"/>
              </a:lnSpc>
              <a:spcBef>
                <a:spcPts val="1000"/>
              </a:spcBef>
              <a:spcAft>
                <a:spcPts val="0"/>
              </a:spcAft>
              <a:buClr>
                <a:schemeClr val="dk1"/>
              </a:buClr>
              <a:buSzPts val="12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7"/>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1000"/>
              </a:spcBef>
              <a:spcAft>
                <a:spcPts val="0"/>
              </a:spcAft>
              <a:buClr>
                <a:schemeClr val="dk1"/>
              </a:buClr>
              <a:buSzPts val="300"/>
              <a:buNone/>
            </a:pPr>
            <a:r>
              <a:rPr b="1" lang="it-IT" sz="1100"/>
              <a:t>Introduction (5 minutes):</a:t>
            </a:r>
            <a:endParaRPr/>
          </a:p>
          <a:p>
            <a:pPr indent="0" lvl="0" marL="0" rtl="0" algn="l">
              <a:lnSpc>
                <a:spcPct val="70000"/>
              </a:lnSpc>
              <a:spcBef>
                <a:spcPts val="1000"/>
              </a:spcBef>
              <a:spcAft>
                <a:spcPts val="0"/>
              </a:spcAft>
              <a:buClr>
                <a:schemeClr val="dk1"/>
              </a:buClr>
              <a:buSzPts val="300"/>
              <a:buNone/>
            </a:pPr>
            <a:r>
              <a:t/>
            </a:r>
            <a:endParaRPr sz="1100"/>
          </a:p>
          <a:p>
            <a:pPr indent="0" lvl="0" marL="0" rtl="0" algn="l">
              <a:lnSpc>
                <a:spcPct val="70000"/>
              </a:lnSpc>
              <a:spcBef>
                <a:spcPts val="1000"/>
              </a:spcBef>
              <a:spcAft>
                <a:spcPts val="0"/>
              </a:spcAft>
              <a:buClr>
                <a:schemeClr val="dk1"/>
              </a:buClr>
              <a:buSzPts val="300"/>
              <a:buNone/>
            </a:pPr>
            <a:r>
              <a:rPr lang="it-IT" sz="1100"/>
              <a:t>Begin the lesson by introducing the concept of recycled art and its importance for the environment.</a:t>
            </a:r>
            <a:endParaRPr/>
          </a:p>
          <a:p>
            <a:pPr indent="0" lvl="0" marL="0" rtl="0" algn="l">
              <a:lnSpc>
                <a:spcPct val="70000"/>
              </a:lnSpc>
              <a:spcBef>
                <a:spcPts val="1000"/>
              </a:spcBef>
              <a:spcAft>
                <a:spcPts val="0"/>
              </a:spcAft>
              <a:buClr>
                <a:schemeClr val="dk1"/>
              </a:buClr>
              <a:buSzPts val="300"/>
              <a:buNone/>
            </a:pPr>
            <a:r>
              <a:rPr lang="it-IT" sz="1100"/>
              <a:t>Discuss the materials that can be recycled and the benefits of reusing them for art projects.</a:t>
            </a:r>
            <a:endParaRPr/>
          </a:p>
          <a:p>
            <a:pPr indent="0" lvl="0" marL="0" rtl="0" algn="l">
              <a:lnSpc>
                <a:spcPct val="70000"/>
              </a:lnSpc>
              <a:spcBef>
                <a:spcPts val="1000"/>
              </a:spcBef>
              <a:spcAft>
                <a:spcPts val="0"/>
              </a:spcAft>
              <a:buClr>
                <a:schemeClr val="dk1"/>
              </a:buClr>
              <a:buSzPts val="300"/>
              <a:buNone/>
            </a:pPr>
            <a:r>
              <a:rPr lang="it-IT" sz="1100"/>
              <a:t>Didactic Principles: Activate Prior Knowledge, Set Learning Goals, Establish Relevance.</a:t>
            </a:r>
            <a:endParaRPr sz="1100"/>
          </a:p>
          <a:p>
            <a:pPr indent="0" lvl="0" marL="0" rtl="0" algn="l">
              <a:lnSpc>
                <a:spcPct val="70000"/>
              </a:lnSpc>
              <a:spcBef>
                <a:spcPts val="1000"/>
              </a:spcBef>
              <a:spcAft>
                <a:spcPts val="0"/>
              </a:spcAft>
              <a:buClr>
                <a:schemeClr val="dk1"/>
              </a:buClr>
              <a:buSzPts val="300"/>
              <a:buNone/>
            </a:pPr>
            <a:r>
              <a:t/>
            </a:r>
            <a:endParaRPr sz="1100"/>
          </a:p>
          <a:p>
            <a:pPr indent="0" lvl="0" marL="0" rtl="0" algn="l">
              <a:lnSpc>
                <a:spcPct val="70000"/>
              </a:lnSpc>
              <a:spcBef>
                <a:spcPts val="1000"/>
              </a:spcBef>
              <a:spcAft>
                <a:spcPts val="0"/>
              </a:spcAft>
              <a:buClr>
                <a:schemeClr val="dk1"/>
              </a:buClr>
              <a:buSzPts val="300"/>
              <a:buNone/>
            </a:pPr>
            <a:r>
              <a:rPr b="1" lang="it-IT" sz="1100"/>
              <a:t>Material Presentation and Demonstration (10 minutes):</a:t>
            </a:r>
            <a:endParaRPr/>
          </a:p>
          <a:p>
            <a:pPr indent="0" lvl="0" marL="0" rtl="0" algn="l">
              <a:lnSpc>
                <a:spcPct val="70000"/>
              </a:lnSpc>
              <a:spcBef>
                <a:spcPts val="1000"/>
              </a:spcBef>
              <a:spcAft>
                <a:spcPts val="0"/>
              </a:spcAft>
              <a:buClr>
                <a:schemeClr val="dk1"/>
              </a:buClr>
              <a:buSzPts val="300"/>
              <a:buNone/>
            </a:pPr>
            <a:r>
              <a:t/>
            </a:r>
            <a:endParaRPr sz="1100"/>
          </a:p>
          <a:p>
            <a:pPr indent="0" lvl="0" marL="0" rtl="0" algn="l">
              <a:lnSpc>
                <a:spcPct val="70000"/>
              </a:lnSpc>
              <a:spcBef>
                <a:spcPts val="1000"/>
              </a:spcBef>
              <a:spcAft>
                <a:spcPts val="0"/>
              </a:spcAft>
              <a:buClr>
                <a:schemeClr val="dk1"/>
              </a:buClr>
              <a:buSzPts val="300"/>
              <a:buNone/>
            </a:pPr>
            <a:r>
              <a:rPr lang="it-IT" sz="1100"/>
              <a:t>Display the collection of recyclable materials and briefly explain each item's potential for artistic use.</a:t>
            </a:r>
            <a:endParaRPr/>
          </a:p>
          <a:p>
            <a:pPr indent="0" lvl="0" marL="0" rtl="0" algn="l">
              <a:lnSpc>
                <a:spcPct val="70000"/>
              </a:lnSpc>
              <a:spcBef>
                <a:spcPts val="1000"/>
              </a:spcBef>
              <a:spcAft>
                <a:spcPts val="0"/>
              </a:spcAft>
              <a:buClr>
                <a:schemeClr val="dk1"/>
              </a:buClr>
              <a:buSzPts val="300"/>
              <a:buNone/>
            </a:pPr>
            <a:r>
              <a:rPr lang="it-IT" sz="1100"/>
              <a:t>Demonstrate basic techniques for working with recycled materials, such as cutting, folding, and shaping.</a:t>
            </a:r>
            <a:endParaRPr/>
          </a:p>
          <a:p>
            <a:pPr indent="0" lvl="0" marL="0" rtl="0" algn="l">
              <a:lnSpc>
                <a:spcPct val="70000"/>
              </a:lnSpc>
              <a:spcBef>
                <a:spcPts val="1000"/>
              </a:spcBef>
              <a:spcAft>
                <a:spcPts val="0"/>
              </a:spcAft>
              <a:buClr>
                <a:schemeClr val="dk1"/>
              </a:buClr>
              <a:buSzPts val="300"/>
              <a:buNone/>
            </a:pPr>
            <a:r>
              <a:rPr lang="it-IT" sz="1100"/>
              <a:t>Didactic Principles: Modeling, Visual Learning, Exemplification.</a:t>
            </a:r>
            <a:endParaRPr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2bfaacc7a43_0_0"/>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rmAutofit/>
          </a:bodyPr>
          <a:lstStyle/>
          <a:p>
            <a:pPr indent="0" lvl="0" marL="0" rtl="0" algn="l">
              <a:lnSpc>
                <a:spcPct val="70000"/>
              </a:lnSpc>
              <a:spcBef>
                <a:spcPts val="1000"/>
              </a:spcBef>
              <a:spcAft>
                <a:spcPts val="0"/>
              </a:spcAft>
              <a:buClr>
                <a:schemeClr val="dk1"/>
              </a:buClr>
              <a:buSzPts val="300"/>
              <a:buFont typeface="Arial"/>
              <a:buNone/>
            </a:pPr>
            <a:r>
              <a:t/>
            </a:r>
            <a:endParaRPr sz="1100"/>
          </a:p>
          <a:p>
            <a:pPr indent="0" lvl="0" marL="0" rtl="0" algn="l">
              <a:lnSpc>
                <a:spcPct val="90000"/>
              </a:lnSpc>
              <a:spcBef>
                <a:spcPts val="1000"/>
              </a:spcBef>
              <a:spcAft>
                <a:spcPts val="0"/>
              </a:spcAft>
              <a:buSzPts val="1200"/>
              <a:buNone/>
            </a:pPr>
            <a:r>
              <a:t/>
            </a:r>
            <a:endParaRPr/>
          </a:p>
        </p:txBody>
      </p:sp>
      <p:sp>
        <p:nvSpPr>
          <p:cNvPr id="228" name="Google Shape;228;g2bfaacc7a43_0_0"/>
          <p:cNvSpPr txBox="1"/>
          <p:nvPr/>
        </p:nvSpPr>
        <p:spPr>
          <a:xfrm>
            <a:off x="2965143" y="2299855"/>
            <a:ext cx="8291742" cy="33085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it-IT" sz="1100" u="none" cap="none" strike="noStrike">
                <a:solidFill>
                  <a:srgbClr val="000000"/>
                </a:solidFill>
                <a:latin typeface="Roboto Mono"/>
                <a:ea typeface="Roboto Mono"/>
                <a:cs typeface="Roboto Mono"/>
                <a:sym typeface="Roboto Mono"/>
              </a:rPr>
              <a:t>Brainstorming and Planning (</a:t>
            </a:r>
            <a:r>
              <a:rPr b="0" i="0" lang="it-IT" sz="1100" u="none" cap="none" strike="noStrike">
                <a:solidFill>
                  <a:srgbClr val="000000"/>
                </a:solidFill>
                <a:latin typeface="Roboto Mono"/>
                <a:ea typeface="Roboto Mono"/>
                <a:cs typeface="Roboto Mono"/>
                <a:sym typeface="Roboto Mono"/>
              </a:rPr>
              <a:t>10 minutes):</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Encourage students to brainstorm ideas for their art projects based on the available materials.</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Provide time for students to sketch their designs or create rough outlines of their artwork.</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Didactic Principles: Inquiry-Based Learning, Critical Thinking, Problem-Solving.</a:t>
            </a:r>
            <a:endParaRPr/>
          </a:p>
          <a:p>
            <a:pPr indent="0" lvl="0" marL="0" marR="0" rtl="0" algn="l">
              <a:lnSpc>
                <a:spcPct val="100000"/>
              </a:lnSpc>
              <a:spcBef>
                <a:spcPts val="0"/>
              </a:spcBef>
              <a:spcAft>
                <a:spcPts val="0"/>
              </a:spcAft>
              <a:buNone/>
            </a:pPr>
            <a:r>
              <a:rPr b="1" i="0" lang="it-IT" sz="1100" u="none" cap="none" strike="noStrike">
                <a:solidFill>
                  <a:srgbClr val="000000"/>
                </a:solidFill>
                <a:latin typeface="Roboto Mono"/>
                <a:ea typeface="Roboto Mono"/>
                <a:cs typeface="Roboto Mono"/>
                <a:sym typeface="Roboto Mono"/>
              </a:rPr>
              <a:t>Artistic Creation </a:t>
            </a:r>
            <a:r>
              <a:rPr b="0" i="0" lang="it-IT" sz="1100" u="none" cap="none" strike="noStrike">
                <a:solidFill>
                  <a:srgbClr val="000000"/>
                </a:solidFill>
                <a:latin typeface="Roboto Mono"/>
                <a:ea typeface="Roboto Mono"/>
                <a:cs typeface="Roboto Mono"/>
                <a:sym typeface="Roboto Mono"/>
              </a:rPr>
              <a:t>(20 minutes):</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Provide support and assistance as needed, while encouraging students to experiment and explore different techniques.</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Foster a collaborative and creative atmosphere where students can exchange ideas and help each other.</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Didactic Principles: Active Learning, Hands-On Experience, Differentiated Instruction.</a:t>
            </a:r>
            <a:endParaRPr/>
          </a:p>
          <a:p>
            <a:pPr indent="0" lvl="0" marL="0" marR="0" rtl="0" algn="l">
              <a:lnSpc>
                <a:spcPct val="100000"/>
              </a:lnSpc>
              <a:spcBef>
                <a:spcPts val="0"/>
              </a:spcBef>
              <a:spcAft>
                <a:spcPts val="0"/>
              </a:spcAft>
              <a:buNone/>
            </a:pPr>
            <a:r>
              <a:rPr b="1" i="0" lang="it-IT" sz="1100" u="none" cap="none" strike="noStrike">
                <a:solidFill>
                  <a:srgbClr val="000000"/>
                </a:solidFill>
                <a:latin typeface="Roboto Mono"/>
                <a:ea typeface="Roboto Mono"/>
                <a:cs typeface="Roboto Mono"/>
                <a:sym typeface="Roboto Mono"/>
              </a:rPr>
              <a:t>Reflection and Sharing</a:t>
            </a:r>
            <a:r>
              <a:rPr b="0" i="0" lang="it-IT" sz="1100" u="none" cap="none" strike="noStrike">
                <a:solidFill>
                  <a:srgbClr val="000000"/>
                </a:solidFill>
                <a:latin typeface="Roboto Mono"/>
                <a:ea typeface="Roboto Mono"/>
                <a:cs typeface="Roboto Mono"/>
                <a:sym typeface="Roboto Mono"/>
              </a:rPr>
              <a:t> (5 minutes):</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t/>
            </a:r>
            <a:endParaRPr b="0" i="0" sz="11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Conclude the lesson by inviting students to reflect on their artistic process and the challenges they encountered.</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Closure (final minute):</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Summarize the key concepts and takeaways from the lesson.</a:t>
            </a:r>
            <a:endParaRPr/>
          </a:p>
          <a:p>
            <a:pPr indent="0" lvl="0" marL="0" marR="0" rtl="0" algn="l">
              <a:lnSpc>
                <a:spcPct val="100000"/>
              </a:lnSpc>
              <a:spcBef>
                <a:spcPts val="0"/>
              </a:spcBef>
              <a:spcAft>
                <a:spcPts val="0"/>
              </a:spcAft>
              <a:buNone/>
            </a:pPr>
            <a:r>
              <a:rPr b="0" i="0" lang="it-IT" sz="1100" u="none" cap="none" strike="noStrike">
                <a:solidFill>
                  <a:srgbClr val="000000"/>
                </a:solidFill>
                <a:latin typeface="Roboto Mono"/>
                <a:ea typeface="Roboto Mono"/>
                <a:cs typeface="Roboto Mono"/>
                <a:sym typeface="Roboto Mono"/>
              </a:rPr>
              <a:t>Didactic Principles: Summative Assessment, Positive Feedback.</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8"/>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chemeClr val="dk1"/>
              </a:buClr>
              <a:buSzPts val="1200"/>
              <a:buNone/>
            </a:pPr>
            <a:r>
              <a:rPr b="1" lang="it-IT"/>
              <a:t>Simplified Scratch Code:</a:t>
            </a:r>
            <a:endParaRPr/>
          </a:p>
          <a:p>
            <a:pPr indent="-228600" lvl="0" marL="457200" rtl="0" algn="l">
              <a:lnSpc>
                <a:spcPct val="90000"/>
              </a:lnSpc>
              <a:spcBef>
                <a:spcPts val="1000"/>
              </a:spcBef>
              <a:spcAft>
                <a:spcPts val="0"/>
              </a:spcAft>
              <a:buClr>
                <a:schemeClr val="dk1"/>
              </a:buClr>
              <a:buSzPts val="1200"/>
              <a:buNone/>
            </a:pPr>
            <a:r>
              <a:rPr b="1" lang="it-IT"/>
              <a:t>Sprites:</a:t>
            </a:r>
            <a:endParaRPr/>
          </a:p>
          <a:p>
            <a:pPr indent="-228600" lvl="0" marL="457200" rtl="0" algn="l">
              <a:lnSpc>
                <a:spcPct val="90000"/>
              </a:lnSpc>
              <a:spcBef>
                <a:spcPts val="1000"/>
              </a:spcBef>
              <a:spcAft>
                <a:spcPts val="0"/>
              </a:spcAft>
              <a:buSzPts val="1200"/>
              <a:buFont typeface="Arial"/>
              <a:buChar char="•"/>
            </a:pPr>
            <a:r>
              <a:rPr lang="it-IT"/>
              <a:t>Sunny the Robot</a:t>
            </a:r>
            <a:endParaRPr/>
          </a:p>
          <a:p>
            <a:pPr indent="-228600" lvl="0" marL="457200" rtl="0" algn="l">
              <a:lnSpc>
                <a:spcPct val="90000"/>
              </a:lnSpc>
              <a:spcBef>
                <a:spcPts val="1000"/>
              </a:spcBef>
              <a:spcAft>
                <a:spcPts val="0"/>
              </a:spcAft>
              <a:buSzPts val="1200"/>
              <a:buFont typeface="Arial"/>
              <a:buChar char="•"/>
            </a:pPr>
            <a:r>
              <a:rPr lang="it-IT"/>
              <a:t>Owl</a:t>
            </a:r>
            <a:endParaRPr/>
          </a:p>
          <a:p>
            <a:pPr indent="-228600" lvl="0" marL="457200" rtl="0" algn="l">
              <a:lnSpc>
                <a:spcPct val="90000"/>
              </a:lnSpc>
              <a:spcBef>
                <a:spcPts val="1000"/>
              </a:spcBef>
              <a:spcAft>
                <a:spcPts val="0"/>
              </a:spcAft>
              <a:buSzPts val="1200"/>
              <a:buFont typeface="Arial"/>
              <a:buChar char="•"/>
            </a:pPr>
            <a:r>
              <a:rPr lang="it-IT"/>
              <a:t>plastic bin</a:t>
            </a:r>
            <a:endParaRPr/>
          </a:p>
          <a:p>
            <a:pPr indent="-228600" lvl="0" marL="457200" rtl="0" algn="l">
              <a:lnSpc>
                <a:spcPct val="90000"/>
              </a:lnSpc>
              <a:spcBef>
                <a:spcPts val="1000"/>
              </a:spcBef>
              <a:spcAft>
                <a:spcPts val="0"/>
              </a:spcAft>
              <a:buSzPts val="1200"/>
              <a:buChar char="•"/>
            </a:pPr>
            <a:r>
              <a:rPr lang="it-IT"/>
              <a:t>paper bin</a:t>
            </a:r>
            <a:endParaRPr/>
          </a:p>
          <a:p>
            <a:pPr indent="-228600" lvl="0" marL="457200" rtl="0" algn="l">
              <a:lnSpc>
                <a:spcPct val="90000"/>
              </a:lnSpc>
              <a:spcBef>
                <a:spcPts val="1000"/>
              </a:spcBef>
              <a:spcAft>
                <a:spcPts val="0"/>
              </a:spcAft>
              <a:buSzPts val="1200"/>
              <a:buChar char="•"/>
            </a:pPr>
            <a:r>
              <a:rPr lang="it-IT"/>
              <a:t>metal bin</a:t>
            </a:r>
            <a:endParaRPr/>
          </a:p>
          <a:p>
            <a:pPr indent="-228600" lvl="0" marL="457200" rtl="0" algn="l">
              <a:lnSpc>
                <a:spcPct val="90000"/>
              </a:lnSpc>
              <a:spcBef>
                <a:spcPts val="1000"/>
              </a:spcBef>
              <a:spcAft>
                <a:spcPts val="0"/>
              </a:spcAft>
              <a:buClr>
                <a:schemeClr val="dk1"/>
              </a:buClr>
              <a:buSzPts val="1200"/>
              <a:buNone/>
            </a:pPr>
            <a:r>
              <a:rPr b="1" lang="it-IT"/>
              <a:t>Backdrop:</a:t>
            </a:r>
            <a:endParaRPr/>
          </a:p>
          <a:p>
            <a:pPr indent="-228600" lvl="0" marL="457200" rtl="0" algn="l">
              <a:lnSpc>
                <a:spcPct val="90000"/>
              </a:lnSpc>
              <a:spcBef>
                <a:spcPts val="1000"/>
              </a:spcBef>
              <a:spcAft>
                <a:spcPts val="0"/>
              </a:spcAft>
              <a:buSzPts val="1200"/>
              <a:buFont typeface="Arial"/>
              <a:buChar char="•"/>
            </a:pPr>
            <a:r>
              <a:rPr lang="it-IT"/>
              <a:t>Woods</a:t>
            </a:r>
            <a:endParaRPr/>
          </a:p>
          <a:p>
            <a:pPr indent="-228600" lvl="0" marL="457200" rtl="0" algn="l">
              <a:lnSpc>
                <a:spcPct val="90000"/>
              </a:lnSpc>
              <a:spcBef>
                <a:spcPts val="1000"/>
              </a:spcBef>
              <a:spcAft>
                <a:spcPts val="0"/>
              </a:spcAft>
              <a:buSzPts val="1200"/>
              <a:buFont typeface="Arial"/>
              <a:buChar char="•"/>
            </a:pPr>
            <a:r>
              <a:rPr lang="it-IT"/>
              <a:t>Recycling Center</a:t>
            </a:r>
            <a:endParaRPr/>
          </a:p>
          <a:p>
            <a:pPr indent="457200" lvl="0" marL="0" rtl="0" algn="l">
              <a:lnSpc>
                <a:spcPct val="79772"/>
              </a:lnSpc>
              <a:spcBef>
                <a:spcPts val="1000"/>
              </a:spcBef>
              <a:spcAft>
                <a:spcPts val="0"/>
              </a:spcAft>
              <a:buClr>
                <a:schemeClr val="dk1"/>
              </a:buClr>
              <a:buSzPts val="1100"/>
              <a:buFont typeface="Arial"/>
              <a:buNone/>
            </a:pPr>
            <a:r>
              <a:t/>
            </a:r>
            <a:endParaRPr>
              <a:highlight>
                <a:srgbClr val="FFFFFF"/>
              </a:highlight>
            </a:endParaRPr>
          </a:p>
          <a:p>
            <a:pPr indent="0" lvl="0" marL="0" rtl="0" algn="l">
              <a:lnSpc>
                <a:spcPct val="90000"/>
              </a:lnSpc>
              <a:spcBef>
                <a:spcPts val="1000"/>
              </a:spcBef>
              <a:spcAft>
                <a:spcPts val="0"/>
              </a:spcAft>
              <a:buClr>
                <a:schemeClr val="dk1"/>
              </a:buClr>
              <a:buSzPts val="1200"/>
              <a:buNone/>
            </a:pPr>
            <a:r>
              <a:t/>
            </a:r>
            <a:endParaRPr>
              <a:solidFill>
                <a:srgbClr val="1D1D1B"/>
              </a:solidFill>
              <a:latin typeface="Helvetica Neue"/>
              <a:ea typeface="Helvetica Neue"/>
              <a:cs typeface="Helvetica Neue"/>
              <a:sym typeface="Helvetica Neu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5"/>
          <p:cNvSpPr txBox="1"/>
          <p:nvPr>
            <p:ph idx="1" type="body"/>
          </p:nvPr>
        </p:nvSpPr>
        <p:spPr>
          <a:xfrm>
            <a:off x="2667000" y="2299850"/>
            <a:ext cx="3799200" cy="39348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Backdrop</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switch backdrop to 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[end lesson 1]</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97 y: -120</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start lesson 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-58, y: -124</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start sound [computer beeps2]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“Let’s go to the recycling center!”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[introduce owl]</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plastic]</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go to x: 66, y: -122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b="1" lang="it-IT" sz="1100">
                <a:latin typeface="Calibri"/>
                <a:ea typeface="Calibri"/>
                <a:cs typeface="Calibri"/>
                <a:sym typeface="Calibri"/>
              </a:rPr>
              <a:t>Owl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when I receive [introduce owl]</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start sound [owl sound]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say “Hello! I can teach you about recycling.”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broadcast [explain plastic]</a:t>
            </a:r>
            <a:endParaRPr sz="1100">
              <a:latin typeface="Calibri"/>
              <a:ea typeface="Calibri"/>
              <a:cs typeface="Calibri"/>
              <a:sym typeface="Calibri"/>
            </a:endParaRPr>
          </a:p>
        </p:txBody>
      </p:sp>
      <p:sp>
        <p:nvSpPr>
          <p:cNvPr id="239" name="Google Shape;239;p35"/>
          <p:cNvSpPr txBox="1"/>
          <p:nvPr>
            <p:ph idx="1" type="body"/>
          </p:nvPr>
        </p:nvSpPr>
        <p:spPr>
          <a:xfrm>
            <a:off x="7528000" y="2299850"/>
            <a:ext cx="3799200" cy="39348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Plastic bin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plastic]</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“Plastic bottles can be recycled into new bottles.”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[explain paper]</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Paper bin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paper]</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“Paper can be recycled into new paper products.”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[explain aluminum]</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Metal bin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Metal bin Sprite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aluminum]</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“Aluminum cans can be melted and reused.”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[end lesson 2]</a:t>
            </a:r>
            <a:endParaRPr b="1">
              <a:solidFill>
                <a:srgbClr val="1D1D1B"/>
              </a:solidFill>
              <a:latin typeface="Helvetica Neue"/>
              <a:ea typeface="Helvetica Neue"/>
              <a:cs typeface="Helvetica Neue"/>
              <a:sym typeface="Helvetica Neue"/>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6"/>
          <p:cNvSpPr txBox="1"/>
          <p:nvPr>
            <p:ph idx="1" type="body"/>
          </p:nvPr>
        </p:nvSpPr>
        <p:spPr>
          <a:xfrm>
            <a:off x="2667000" y="2299850"/>
            <a:ext cx="7677000" cy="38535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600">
                <a:latin typeface="Calibri"/>
                <a:ea typeface="Calibri"/>
                <a:cs typeface="Calibri"/>
                <a:sym typeface="Calibri"/>
              </a:rPr>
              <a:t>Sunny the Robot sprite</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rgbClr val="1155CC"/>
                </a:solidFill>
                <a:latin typeface="Calibri"/>
                <a:ea typeface="Calibri"/>
                <a:cs typeface="Calibri"/>
                <a:sym typeface="Calibri"/>
              </a:rPr>
              <a:t>// end of the lesson event is received</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when I receive [end lesson 2]</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start sound “Computer beeps2”</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say “Thanks for teaching us, Owl!” for 3 seconds</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go to x: 147, y: -75</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Say “Press the spacebar to go to lesson 3!” for 3 seconds</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rgbClr val="1155CC"/>
                </a:solidFill>
                <a:latin typeface="Calibri"/>
                <a:ea typeface="Calibri"/>
                <a:cs typeface="Calibri"/>
                <a:sym typeface="Calibri"/>
              </a:rPr>
              <a:t>// player has to press SPACE BAR to go to next lesson</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When space key is pressed</a:t>
            </a:r>
            <a:endParaRPr sz="16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latin typeface="Calibri"/>
                <a:ea typeface="Calibri"/>
                <a:cs typeface="Calibri"/>
                <a:sym typeface="Calibri"/>
              </a:rPr>
              <a:t>Broadcast [start lesson 3]</a:t>
            </a:r>
            <a:endParaRPr b="1" sz="1700">
              <a:solidFill>
                <a:srgbClr val="1D1D1B"/>
              </a:solidFill>
              <a:latin typeface="Helvetica Neue"/>
              <a:ea typeface="Helvetica Neue"/>
              <a:cs typeface="Helvetica Neue"/>
              <a:sym typeface="Helvetica Neue"/>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7"/>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chemeClr val="dk1"/>
              </a:buClr>
              <a:buSzPts val="1200"/>
              <a:buNone/>
            </a:pPr>
            <a:r>
              <a:rPr b="1" lang="it-IT"/>
              <a:t>Step-by-Step Instructions</a:t>
            </a:r>
            <a:r>
              <a:rPr lang="it-IT"/>
              <a:t>:</a:t>
            </a:r>
            <a:endParaRPr/>
          </a:p>
          <a:p>
            <a:pPr indent="-228600" lvl="0" marL="457200" rtl="0" algn="l">
              <a:lnSpc>
                <a:spcPct val="90000"/>
              </a:lnSpc>
              <a:spcBef>
                <a:spcPts val="1000"/>
              </a:spcBef>
              <a:spcAft>
                <a:spcPts val="0"/>
              </a:spcAft>
              <a:buClr>
                <a:schemeClr val="dk1"/>
              </a:buClr>
              <a:buSzPts val="1200"/>
              <a:buNone/>
            </a:pPr>
            <a:r>
              <a:rPr b="1" lang="it-IT"/>
              <a:t>Create Sprites</a:t>
            </a:r>
            <a:r>
              <a:rPr lang="it-IT"/>
              <a:t>:</a:t>
            </a:r>
            <a:endParaRPr/>
          </a:p>
          <a:p>
            <a:pPr indent="-228600" lvl="0" marL="457200" rtl="0" algn="l">
              <a:lnSpc>
                <a:spcPct val="90000"/>
              </a:lnSpc>
              <a:spcBef>
                <a:spcPts val="1000"/>
              </a:spcBef>
              <a:spcAft>
                <a:spcPts val="0"/>
              </a:spcAft>
              <a:buClr>
                <a:schemeClr val="dk1"/>
              </a:buClr>
              <a:buSzPts val="1200"/>
              <a:buNone/>
            </a:pPr>
            <a:r>
              <a:rPr lang="it-IT"/>
              <a:t>Add sprites for Sunny, Owl and the bins.</a:t>
            </a:r>
            <a:endParaRPr/>
          </a:p>
          <a:p>
            <a:pPr indent="-228600" lvl="0" marL="457200" rtl="0" algn="l">
              <a:lnSpc>
                <a:spcPct val="90000"/>
              </a:lnSpc>
              <a:spcBef>
                <a:spcPts val="1000"/>
              </a:spcBef>
              <a:spcAft>
                <a:spcPts val="0"/>
              </a:spcAft>
              <a:buClr>
                <a:schemeClr val="dk1"/>
              </a:buClr>
              <a:buSzPts val="1200"/>
              <a:buNone/>
            </a:pPr>
            <a:r>
              <a:rPr lang="it-IT"/>
              <a:t>Position them appropriately on the stage.</a:t>
            </a:r>
            <a:endParaRPr/>
          </a:p>
          <a:p>
            <a:pPr indent="-228600" lvl="0" marL="457200" rtl="0" algn="l">
              <a:lnSpc>
                <a:spcPct val="90000"/>
              </a:lnSpc>
              <a:spcBef>
                <a:spcPts val="1000"/>
              </a:spcBef>
              <a:spcAft>
                <a:spcPts val="0"/>
              </a:spcAft>
              <a:buClr>
                <a:schemeClr val="dk1"/>
              </a:buClr>
              <a:buSzPts val="1200"/>
              <a:buNone/>
            </a:pPr>
            <a:r>
              <a:rPr b="1" lang="it-IT"/>
              <a:t>Set Up Backdrops</a:t>
            </a:r>
            <a:r>
              <a:rPr lang="it-IT"/>
              <a:t>:</a:t>
            </a:r>
            <a:endParaRPr/>
          </a:p>
          <a:p>
            <a:pPr indent="-228600" lvl="0" marL="457200" rtl="0" algn="l">
              <a:lnSpc>
                <a:spcPct val="90000"/>
              </a:lnSpc>
              <a:spcBef>
                <a:spcPts val="1000"/>
              </a:spcBef>
              <a:spcAft>
                <a:spcPts val="0"/>
              </a:spcAft>
              <a:buClr>
                <a:schemeClr val="dk1"/>
              </a:buClr>
              <a:buSzPts val="1200"/>
              <a:buNone/>
            </a:pPr>
            <a:r>
              <a:rPr lang="it-IT"/>
              <a:t>Choose a woods backdrop for the initial scene.</a:t>
            </a:r>
            <a:endParaRPr/>
          </a:p>
          <a:p>
            <a:pPr indent="-228600" lvl="0" marL="457200" rtl="0" algn="l">
              <a:lnSpc>
                <a:spcPct val="90000"/>
              </a:lnSpc>
              <a:spcBef>
                <a:spcPts val="1000"/>
              </a:spcBef>
              <a:spcAft>
                <a:spcPts val="0"/>
              </a:spcAft>
              <a:buClr>
                <a:schemeClr val="dk1"/>
              </a:buClr>
              <a:buSzPts val="1200"/>
              <a:buNone/>
            </a:pPr>
            <a:r>
              <a:rPr lang="it-IT"/>
              <a:t>Optionally, switch to a recycling center backdrop at the end.</a:t>
            </a:r>
            <a:endParaRPr/>
          </a:p>
          <a:p>
            <a:pPr indent="-228600" lvl="0" marL="457200" rtl="0" algn="l">
              <a:lnSpc>
                <a:spcPct val="90000"/>
              </a:lnSpc>
              <a:spcBef>
                <a:spcPts val="1000"/>
              </a:spcBef>
              <a:spcAft>
                <a:spcPts val="0"/>
              </a:spcAft>
              <a:buClr>
                <a:schemeClr val="dk1"/>
              </a:buClr>
              <a:buSzPts val="1200"/>
              <a:buNone/>
            </a:pPr>
            <a:r>
              <a:rPr b="1" lang="it-IT"/>
              <a:t>Add Scripts to Sprites</a:t>
            </a:r>
            <a:r>
              <a:rPr lang="it-IT"/>
              <a:t>:</a:t>
            </a:r>
            <a:endParaRPr/>
          </a:p>
          <a:p>
            <a:pPr indent="-228600" lvl="0" marL="457200" rtl="0" algn="l">
              <a:lnSpc>
                <a:spcPct val="90000"/>
              </a:lnSpc>
              <a:spcBef>
                <a:spcPts val="1000"/>
              </a:spcBef>
              <a:spcAft>
                <a:spcPts val="0"/>
              </a:spcAft>
              <a:buClr>
                <a:schemeClr val="dk1"/>
              </a:buClr>
              <a:buSzPts val="1200"/>
              <a:buNone/>
            </a:pPr>
            <a:r>
              <a:rPr lang="it-IT"/>
              <a:t>Follow the simplified code outline above to add scripts to each sprite.</a:t>
            </a:r>
            <a:endParaRPr/>
          </a:p>
          <a:p>
            <a:pPr indent="-228600" lvl="0" marL="457200" rtl="0" algn="l">
              <a:lnSpc>
                <a:spcPct val="90000"/>
              </a:lnSpc>
              <a:spcBef>
                <a:spcPts val="1000"/>
              </a:spcBef>
              <a:spcAft>
                <a:spcPts val="0"/>
              </a:spcAft>
              <a:buClr>
                <a:schemeClr val="dk1"/>
              </a:buClr>
              <a:buSzPts val="1200"/>
              <a:buNone/>
            </a:pPr>
            <a:r>
              <a:rPr lang="it-IT"/>
              <a:t>Test the Project:</a:t>
            </a:r>
            <a:endParaRPr/>
          </a:p>
          <a:p>
            <a:pPr indent="-228600" lvl="0" marL="457200" rtl="0" algn="l">
              <a:lnSpc>
                <a:spcPct val="90000"/>
              </a:lnSpc>
              <a:spcBef>
                <a:spcPts val="1000"/>
              </a:spcBef>
              <a:spcAft>
                <a:spcPts val="0"/>
              </a:spcAft>
              <a:buClr>
                <a:schemeClr val="dk1"/>
              </a:buClr>
              <a:buSzPts val="1200"/>
              <a:buNone/>
            </a:pPr>
            <a:r>
              <a:rPr lang="it-IT"/>
              <a:t>Click the green flag to start the animation and follow the interactions.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
          <p:cNvSpPr txBox="1"/>
          <p:nvPr>
            <p:ph idx="1" type="subTitle"/>
          </p:nvPr>
        </p:nvSpPr>
        <p:spPr>
          <a:xfrm>
            <a:off x="609600" y="4449531"/>
            <a:ext cx="5486400" cy="1655762"/>
          </a:xfrm>
          <a:prstGeom prst="rect">
            <a:avLst/>
          </a:prstGeom>
          <a:noFill/>
          <a:ln>
            <a:noFill/>
          </a:ln>
        </p:spPr>
        <p:txBody>
          <a:bodyPr anchorCtr="0" anchor="t" bIns="45700" lIns="91425" spcFirstLastPara="1" rIns="91425" wrap="square" tIns="45700">
            <a:normAutofit lnSpcReduction="10000"/>
          </a:bodyPr>
          <a:lstStyle/>
          <a:p>
            <a:pPr indent="0" lvl="0" marL="0" rtl="0" algn="r">
              <a:lnSpc>
                <a:spcPct val="87500"/>
              </a:lnSpc>
              <a:spcBef>
                <a:spcPts val="0"/>
              </a:spcBef>
              <a:spcAft>
                <a:spcPts val="0"/>
              </a:spcAft>
              <a:buClr>
                <a:schemeClr val="dk2"/>
              </a:buClr>
              <a:buSzPts val="3200"/>
              <a:buNone/>
            </a:pPr>
            <a:r>
              <a:t/>
            </a:r>
            <a:endParaRPr sz="3200"/>
          </a:p>
          <a:p>
            <a:pPr indent="0" lvl="0" marL="0" rtl="0" algn="r">
              <a:lnSpc>
                <a:spcPct val="87500"/>
              </a:lnSpc>
              <a:spcBef>
                <a:spcPts val="0"/>
              </a:spcBef>
              <a:spcAft>
                <a:spcPts val="0"/>
              </a:spcAft>
              <a:buClr>
                <a:schemeClr val="dk2"/>
              </a:buClr>
              <a:buSzPts val="3200"/>
              <a:buNone/>
            </a:pPr>
            <a:r>
              <a:t/>
            </a:r>
            <a:endParaRPr sz="3200"/>
          </a:p>
          <a:p>
            <a:pPr indent="0" lvl="0" marL="0" rtl="0" algn="r">
              <a:lnSpc>
                <a:spcPct val="87500"/>
              </a:lnSpc>
              <a:spcBef>
                <a:spcPts val="0"/>
              </a:spcBef>
              <a:spcAft>
                <a:spcPts val="0"/>
              </a:spcAft>
              <a:buClr>
                <a:schemeClr val="dk2"/>
              </a:buClr>
              <a:buSzPts val="3200"/>
              <a:buNone/>
            </a:pPr>
            <a:r>
              <a:t/>
            </a:r>
            <a:endParaRPr sz="3200"/>
          </a:p>
          <a:p>
            <a:pPr indent="0" lvl="0" marL="0" rtl="0" algn="r">
              <a:lnSpc>
                <a:spcPct val="87500"/>
              </a:lnSpc>
              <a:spcBef>
                <a:spcPts val="0"/>
              </a:spcBef>
              <a:spcAft>
                <a:spcPts val="0"/>
              </a:spcAft>
              <a:buClr>
                <a:schemeClr val="dk2"/>
              </a:buClr>
              <a:buSzPts val="3200"/>
              <a:buNone/>
            </a:pPr>
            <a:r>
              <a:rPr lang="it-IT" sz="3200"/>
              <a:t>MAT N.6</a:t>
            </a:r>
            <a:endParaRPr/>
          </a:p>
        </p:txBody>
      </p:sp>
      <p:pic>
        <p:nvPicPr>
          <p:cNvPr id="144" name="Google Shape;144;p2"/>
          <p:cNvPicPr preferRelativeResize="0"/>
          <p:nvPr/>
        </p:nvPicPr>
        <p:blipFill rotWithShape="1">
          <a:blip r:embed="rId3">
            <a:alphaModFix/>
          </a:blip>
          <a:srcRect b="0" l="0" r="0" t="0"/>
          <a:stretch/>
        </p:blipFill>
        <p:spPr>
          <a:xfrm>
            <a:off x="6096000" y="0"/>
            <a:ext cx="3737935" cy="610529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9"/>
          <p:cNvSpPr txBox="1"/>
          <p:nvPr>
            <p:ph idx="1" type="body"/>
          </p:nvPr>
        </p:nvSpPr>
        <p:spPr>
          <a:xfrm>
            <a:off x="2823300" y="2299850"/>
            <a:ext cx="4063200" cy="3934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D0D0D"/>
              </a:buClr>
              <a:buSzPts val="1400"/>
              <a:buFont typeface="Roboto Mono"/>
              <a:buAutoNum type="arabicPeriod"/>
            </a:pPr>
            <a:r>
              <a:rPr b="0" i="0" lang="it-IT">
                <a:solidFill>
                  <a:srgbClr val="0D0D0D"/>
                </a:solidFill>
                <a:latin typeface="Roboto Mono"/>
                <a:ea typeface="Roboto Mono"/>
                <a:cs typeface="Roboto Mono"/>
                <a:sym typeface="Roboto Mono"/>
              </a:rPr>
              <a:t>Define biodiversity and understand its importance for ecosystems and human well-being.</a:t>
            </a:r>
            <a:endParaRPr>
              <a:latin typeface="Roboto Mono"/>
              <a:ea typeface="Roboto Mono"/>
              <a:cs typeface="Roboto Mono"/>
              <a:sym typeface="Roboto Mono"/>
            </a:endParaRPr>
          </a:p>
          <a:p>
            <a:pPr indent="0" lvl="0" marL="0" rtl="0" algn="l">
              <a:lnSpc>
                <a:spcPct val="90000"/>
              </a:lnSpc>
              <a:spcBef>
                <a:spcPts val="1000"/>
              </a:spcBef>
              <a:spcAft>
                <a:spcPts val="0"/>
              </a:spcAft>
              <a:buClr>
                <a:srgbClr val="0D0D0D"/>
              </a:buClr>
              <a:buSzPts val="1400"/>
              <a:buFont typeface="Roboto Mono"/>
              <a:buAutoNum type="arabicPeriod"/>
            </a:pPr>
            <a:r>
              <a:rPr b="0" i="0" lang="it-IT">
                <a:solidFill>
                  <a:srgbClr val="0D0D0D"/>
                </a:solidFill>
                <a:latin typeface="Roboto Mono"/>
                <a:ea typeface="Roboto Mono"/>
                <a:cs typeface="Roboto Mono"/>
                <a:sym typeface="Roboto Mono"/>
              </a:rPr>
              <a:t>Identify and describe different forms of biodiversity, including species diversity, genetic diversity, and ecosystem diversity.</a:t>
            </a:r>
            <a:endParaRPr>
              <a:latin typeface="Roboto Mono"/>
              <a:ea typeface="Roboto Mono"/>
              <a:cs typeface="Roboto Mono"/>
              <a:sym typeface="Roboto Mono"/>
            </a:endParaRPr>
          </a:p>
          <a:p>
            <a:pPr indent="0" lvl="0" marL="0" rtl="0" algn="l">
              <a:lnSpc>
                <a:spcPct val="90000"/>
              </a:lnSpc>
              <a:spcBef>
                <a:spcPts val="1000"/>
              </a:spcBef>
              <a:spcAft>
                <a:spcPts val="0"/>
              </a:spcAft>
              <a:buClr>
                <a:srgbClr val="0D0D0D"/>
              </a:buClr>
              <a:buSzPts val="1400"/>
              <a:buFont typeface="Roboto Mono"/>
              <a:buAutoNum type="arabicPeriod"/>
            </a:pPr>
            <a:r>
              <a:rPr b="0" i="0" lang="it-IT">
                <a:solidFill>
                  <a:srgbClr val="0D0D0D"/>
                </a:solidFill>
                <a:latin typeface="Roboto Mono"/>
                <a:ea typeface="Roboto Mono"/>
                <a:cs typeface="Roboto Mono"/>
                <a:sym typeface="Roboto Mono"/>
              </a:rPr>
              <a:t>Recognize the value of biodiversity for providing ecosystem services such as clean air, water, and food.</a:t>
            </a:r>
            <a:endParaRPr>
              <a:latin typeface="Roboto Mono"/>
              <a:ea typeface="Roboto Mono"/>
              <a:cs typeface="Roboto Mono"/>
              <a:sym typeface="Roboto Mono"/>
            </a:endParaRPr>
          </a:p>
          <a:p>
            <a:pPr indent="0" lvl="0" marL="0" rtl="0" algn="l">
              <a:lnSpc>
                <a:spcPct val="90000"/>
              </a:lnSpc>
              <a:spcBef>
                <a:spcPts val="1000"/>
              </a:spcBef>
              <a:spcAft>
                <a:spcPts val="0"/>
              </a:spcAft>
              <a:buClr>
                <a:srgbClr val="0D0D0D"/>
              </a:buClr>
              <a:buSzPts val="1400"/>
              <a:buFont typeface="Roboto Mono"/>
              <a:buAutoNum type="arabicPeriod"/>
            </a:pPr>
            <a:r>
              <a:rPr b="0" i="0" lang="it-IT">
                <a:solidFill>
                  <a:srgbClr val="0D0D0D"/>
                </a:solidFill>
                <a:latin typeface="Roboto Mono"/>
                <a:ea typeface="Roboto Mono"/>
                <a:cs typeface="Roboto Mono"/>
                <a:sym typeface="Roboto Mono"/>
              </a:rPr>
              <a:t>Understand the threats to biodiversity, including habitat loss, pollution, invasive species, and climate change.</a:t>
            </a:r>
            <a:endParaRPr>
              <a:latin typeface="Roboto Mono"/>
              <a:ea typeface="Roboto Mono"/>
              <a:cs typeface="Roboto Mono"/>
              <a:sym typeface="Roboto Mono"/>
            </a:endParaRPr>
          </a:p>
          <a:p>
            <a:pPr indent="0" lvl="0" marL="0" rtl="0" algn="l">
              <a:lnSpc>
                <a:spcPct val="90000"/>
              </a:lnSpc>
              <a:spcBef>
                <a:spcPts val="1000"/>
              </a:spcBef>
              <a:spcAft>
                <a:spcPts val="0"/>
              </a:spcAft>
              <a:buClr>
                <a:srgbClr val="0D0D0D"/>
              </a:buClr>
              <a:buSzPts val="1400"/>
              <a:buFont typeface="Roboto Mono"/>
              <a:buAutoNum type="arabicPeriod"/>
            </a:pPr>
            <a:r>
              <a:rPr b="0" i="0" lang="it-IT">
                <a:solidFill>
                  <a:srgbClr val="0D0D0D"/>
                </a:solidFill>
                <a:latin typeface="Roboto Mono"/>
                <a:ea typeface="Roboto Mono"/>
                <a:cs typeface="Roboto Mono"/>
                <a:sym typeface="Roboto Mono"/>
              </a:rPr>
              <a:t>Explore ways to protect and conserve biodiversity through individual and collective actions.</a:t>
            </a:r>
            <a:endParaRPr>
              <a:latin typeface="Roboto Mono"/>
              <a:ea typeface="Roboto Mono"/>
              <a:cs typeface="Roboto Mono"/>
              <a:sym typeface="Roboto Mono"/>
            </a:endParaRPr>
          </a:p>
          <a:p>
            <a:pPr indent="0" lvl="0" marL="0" rtl="0" algn="l">
              <a:lnSpc>
                <a:spcPct val="90000"/>
              </a:lnSpc>
              <a:spcBef>
                <a:spcPts val="1000"/>
              </a:spcBef>
              <a:spcAft>
                <a:spcPts val="0"/>
              </a:spcAft>
              <a:buClr>
                <a:schemeClr val="dk1"/>
              </a:buClr>
              <a:buSzPts val="1200"/>
              <a:buNone/>
            </a:pPr>
            <a:r>
              <a:t/>
            </a:r>
            <a:endParaRPr/>
          </a:p>
        </p:txBody>
      </p:sp>
      <p:sp>
        <p:nvSpPr>
          <p:cNvPr id="255" name="Google Shape;255;p9"/>
          <p:cNvSpPr txBox="1"/>
          <p:nvPr>
            <p:ph idx="2" type="body"/>
          </p:nvPr>
        </p:nvSpPr>
        <p:spPr>
          <a:xfrm>
            <a:off x="7119891" y="2299850"/>
            <a:ext cx="4226309" cy="3934800"/>
          </a:xfrm>
          <a:prstGeom prst="rect">
            <a:avLst/>
          </a:prstGeom>
          <a:noFill/>
          <a:ln>
            <a:noFill/>
          </a:ln>
        </p:spPr>
        <p:txBody>
          <a:bodyPr anchorCtr="0" anchor="t" bIns="45700" lIns="91425" spcFirstLastPara="1" rIns="91425" wrap="square" tIns="45700">
            <a:normAutofit fontScale="62500" lnSpcReduction="20000"/>
          </a:bodyPr>
          <a:lstStyle/>
          <a:p>
            <a:pPr indent="0" lvl="0" marL="0" rtl="0" algn="just">
              <a:lnSpc>
                <a:spcPct val="90000"/>
              </a:lnSpc>
              <a:spcBef>
                <a:spcPts val="0"/>
              </a:spcBef>
              <a:spcAft>
                <a:spcPts val="0"/>
              </a:spcAft>
              <a:buClr>
                <a:srgbClr val="0D0D0D"/>
              </a:buClr>
              <a:buSzPct val="100000"/>
              <a:buNone/>
            </a:pPr>
            <a:r>
              <a:rPr b="0" i="0" lang="it-IT" sz="2000">
                <a:solidFill>
                  <a:srgbClr val="0D0D0D"/>
                </a:solidFill>
                <a:latin typeface="Roboto Mono"/>
                <a:ea typeface="Roboto Mono"/>
                <a:cs typeface="Roboto Mono"/>
                <a:sym typeface="Roboto Mono"/>
              </a:rPr>
              <a:t> </a:t>
            </a:r>
            <a:r>
              <a:rPr b="0" i="0" lang="it-IT" sz="1800">
                <a:solidFill>
                  <a:srgbClr val="0D0D0D"/>
                </a:solidFill>
                <a:latin typeface="Roboto Mono"/>
                <a:ea typeface="Roboto Mono"/>
                <a:cs typeface="Roboto Mono"/>
                <a:sym typeface="Roboto Mono"/>
              </a:rPr>
              <a:t>Mr. Beaver discusses the importance of </a:t>
            </a:r>
            <a:r>
              <a:rPr b="1" i="0" lang="it-IT" sz="1800">
                <a:solidFill>
                  <a:srgbClr val="0D0D0D"/>
                </a:solidFill>
                <a:latin typeface="Roboto Mono"/>
                <a:ea typeface="Roboto Mono"/>
                <a:cs typeface="Roboto Mono"/>
                <a:sym typeface="Roboto Mono"/>
              </a:rPr>
              <a:t>preserving natural habitats </a:t>
            </a:r>
            <a:r>
              <a:rPr b="0" i="0" lang="it-IT" sz="1800">
                <a:solidFill>
                  <a:srgbClr val="0D0D0D"/>
                </a:solidFill>
                <a:latin typeface="Roboto Mono"/>
                <a:ea typeface="Roboto Mono"/>
                <a:cs typeface="Roboto Mono"/>
                <a:sym typeface="Roboto Mono"/>
              </a:rPr>
              <a:t>for animals to thrive. He explains how conserving forests, wetlands, and other ecosystems provides animals with shelter, food, and breeding grounds. Mr. Beaver  gives examples of conservation efforts, such as creating wildlife reserves or establishing protected areas where animals are free from human disturbance.</a:t>
            </a:r>
            <a:r>
              <a:rPr lang="it-IT" sz="1800">
                <a:latin typeface="Roboto Mono"/>
                <a:ea typeface="Roboto Mono"/>
                <a:cs typeface="Roboto Mono"/>
                <a:sym typeface="Roboto Mono"/>
              </a:rPr>
              <a:t> </a:t>
            </a:r>
            <a:r>
              <a:rPr b="0" i="0" lang="it-IT" sz="1800">
                <a:solidFill>
                  <a:srgbClr val="0D0D0D"/>
                </a:solidFill>
                <a:latin typeface="Roboto Mono"/>
                <a:ea typeface="Roboto Mono"/>
                <a:cs typeface="Roboto Mono"/>
                <a:sym typeface="Roboto Mono"/>
              </a:rPr>
              <a:t>Then, Mr. Beaver highlights the harmful effects of pollution on wildlife and ecosystems. He talks about how pollutants like plastic waste, chemicals, and oil spills can endanger animals and their habitats </a:t>
            </a:r>
            <a:r>
              <a:rPr b="1" i="0" lang="it-IT" sz="1800">
                <a:solidFill>
                  <a:srgbClr val="0D0D0D"/>
                </a:solidFill>
                <a:latin typeface="Roboto Mono"/>
                <a:ea typeface="Roboto Mono"/>
                <a:cs typeface="Roboto Mono"/>
                <a:sym typeface="Roboto Mono"/>
              </a:rPr>
              <a:t>Rubi and Sunny </a:t>
            </a:r>
            <a:r>
              <a:rPr i="0" lang="it-IT" sz="1800">
                <a:solidFill>
                  <a:srgbClr val="0D0D0D"/>
                </a:solidFill>
                <a:latin typeface="Roboto Mono"/>
                <a:ea typeface="Roboto Mono"/>
                <a:cs typeface="Roboto Mono"/>
                <a:sym typeface="Roboto Mono"/>
              </a:rPr>
              <a:t>ask him about </a:t>
            </a:r>
            <a:r>
              <a:rPr b="0" i="0" lang="it-IT" sz="1800">
                <a:solidFill>
                  <a:srgbClr val="0D0D0D"/>
                </a:solidFill>
                <a:latin typeface="Roboto Mono"/>
                <a:ea typeface="Roboto Mono"/>
                <a:cs typeface="Roboto Mono"/>
                <a:sym typeface="Roboto Mono"/>
              </a:rPr>
              <a:t>the impacts of climate change on animals and their habitats. He explains how rising temperatures, habitat loss, and extreme weather events threaten species survival. The two visitors want to learn about the importance of sustainable fishing practices and wildlife conservation laws to prevent overexploitation of marine and terrestrial resources. Finally, Mr. Beaver emphasizes the need for humans to coexist peacefully with wildlife. He discusses ways to minimize conflicts between humans and animals, such as using wildlife-friendly farming practices, installing wildlife crossings on roads, and promoting responsible ecotourism. Mr. Beaver could share stories of communities working together to protect endangered species and preserve their natural habitats.</a:t>
            </a:r>
            <a:endParaRPr sz="1800">
              <a:latin typeface="Roboto Mono"/>
              <a:ea typeface="Roboto Mono"/>
              <a:cs typeface="Roboto Mono"/>
              <a:sym typeface="Roboto Mono"/>
            </a:endParaRPr>
          </a:p>
          <a:p>
            <a:pPr indent="0" lvl="0" marL="0" rtl="0" algn="l">
              <a:lnSpc>
                <a:spcPct val="90000"/>
              </a:lnSpc>
              <a:spcBef>
                <a:spcPts val="1000"/>
              </a:spcBef>
              <a:spcAft>
                <a:spcPts val="0"/>
              </a:spcAft>
              <a:buClr>
                <a:schemeClr val="dk1"/>
              </a:buClr>
              <a:buSzPct val="100000"/>
              <a:buNone/>
            </a:pPr>
            <a:r>
              <a:t/>
            </a:r>
            <a:endParaRPr/>
          </a:p>
        </p:txBody>
      </p:sp>
      <p:sp>
        <p:nvSpPr>
          <p:cNvPr id="256" name="Google Shape;256;p9"/>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BBAB95"/>
              </a:buClr>
              <a:buSzPts val="2800"/>
              <a:buNone/>
            </a:pPr>
            <a:r>
              <a:t/>
            </a:r>
            <a:endParaRPr/>
          </a:p>
        </p:txBody>
      </p:sp>
      <p:sp>
        <p:nvSpPr>
          <p:cNvPr id="257" name="Google Shape;257;p9"/>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800"/>
              <a:buNone/>
            </a:pPr>
            <a:r>
              <a:rPr lang="it-IT"/>
              <a:t>LESSON 3</a:t>
            </a:r>
            <a:endParaRPr/>
          </a:p>
        </p:txBody>
      </p:sp>
      <p:sp>
        <p:nvSpPr>
          <p:cNvPr id="258" name="Google Shape;258;p9"/>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000"/>
              <a:buNone/>
            </a:pPr>
            <a:r>
              <a:rPr lang="it-IT"/>
              <a:t>BIODIVERSITY</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0"/>
          <p:cNvSpPr txBox="1"/>
          <p:nvPr>
            <p:ph idx="1" type="body"/>
          </p:nvPr>
        </p:nvSpPr>
        <p:spPr>
          <a:xfrm>
            <a:off x="2752475" y="2666205"/>
            <a:ext cx="8686800" cy="3934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rgbClr val="0D0D0D"/>
              </a:buClr>
              <a:buSzPts val="1700"/>
              <a:buNone/>
            </a:pPr>
            <a:r>
              <a:rPr b="1" i="0" lang="it-IT">
                <a:solidFill>
                  <a:srgbClr val="0D0D0D"/>
                </a:solidFill>
                <a:latin typeface="Roboto Mono"/>
                <a:ea typeface="Roboto Mono"/>
                <a:cs typeface="Roboto Mono"/>
                <a:sym typeface="Roboto Mono"/>
              </a:rPr>
              <a:t>Biodiversity Board Game:</a:t>
            </a:r>
            <a:r>
              <a:rPr lang="it-IT">
                <a:solidFill>
                  <a:srgbClr val="0D0D0D"/>
                </a:solidFill>
                <a:latin typeface="Roboto Mono"/>
                <a:ea typeface="Roboto Mono"/>
                <a:cs typeface="Roboto Mono"/>
                <a:sym typeface="Roboto Mono"/>
              </a:rPr>
              <a:t> </a:t>
            </a:r>
            <a:r>
              <a:rPr b="0" i="0" lang="it-IT">
                <a:solidFill>
                  <a:srgbClr val="0D0D0D"/>
                </a:solidFill>
                <a:latin typeface="Roboto Mono"/>
                <a:ea typeface="Roboto Mono"/>
                <a:cs typeface="Roboto Mono"/>
                <a:sym typeface="Roboto Mono"/>
              </a:rPr>
              <a:t>Create a board game where students learn about biodiversity while playing. Include questions and challenges related to different species, habitats, and conservation efforts, and encourage teamwork and strategic thinking.</a:t>
            </a:r>
            <a:endParaRPr>
              <a:latin typeface="Roboto Mono"/>
              <a:ea typeface="Roboto Mono"/>
              <a:cs typeface="Roboto Mono"/>
              <a:sym typeface="Roboto Mono"/>
            </a:endParaRPr>
          </a:p>
          <a:p>
            <a:pPr indent="0" lvl="0" marL="0" rtl="0" algn="l">
              <a:lnSpc>
                <a:spcPct val="90000"/>
              </a:lnSpc>
              <a:spcBef>
                <a:spcPts val="1000"/>
              </a:spcBef>
              <a:spcAft>
                <a:spcPts val="0"/>
              </a:spcAft>
              <a:buClr>
                <a:schemeClr val="dk1"/>
              </a:buClr>
              <a:buSzPts val="1200"/>
              <a:buNone/>
            </a:pPr>
            <a:r>
              <a:rPr b="1" lang="it-IT"/>
              <a:t>Materials Needed</a:t>
            </a:r>
            <a:r>
              <a:rPr lang="it-IT"/>
              <a:t>: Game board (a path with spaces, including "Question" and "Challenge" spaces)*Question cards *Challenge cards *Player pieces *Dice</a:t>
            </a:r>
            <a:endParaRPr/>
          </a:p>
          <a:p>
            <a:pPr indent="0" lvl="0" marL="0" rtl="0" algn="l">
              <a:lnSpc>
                <a:spcPct val="90000"/>
              </a:lnSpc>
              <a:spcBef>
                <a:spcPts val="1000"/>
              </a:spcBef>
              <a:spcAft>
                <a:spcPts val="0"/>
              </a:spcAft>
              <a:buClr>
                <a:schemeClr val="dk1"/>
              </a:buClr>
              <a:buSzPts val="1200"/>
              <a:buNone/>
            </a:pPr>
            <a:r>
              <a:rPr b="1" lang="it-IT"/>
              <a:t>Game</a:t>
            </a:r>
            <a:r>
              <a:rPr lang="it-IT"/>
              <a:t> </a:t>
            </a:r>
            <a:r>
              <a:rPr b="1" lang="it-IT"/>
              <a:t>Setup</a:t>
            </a:r>
            <a:r>
              <a:rPr lang="it-IT"/>
              <a:t>: Place the game board on a flat surface. Shuffle and place the question and challenge cards in separate piles. Each player chooses a piece and places it at the start. Decide the playing order.</a:t>
            </a:r>
            <a:endParaRPr/>
          </a:p>
          <a:p>
            <a:pPr indent="0" lvl="0" marL="0" rtl="0" algn="l">
              <a:lnSpc>
                <a:spcPct val="90000"/>
              </a:lnSpc>
              <a:spcBef>
                <a:spcPts val="1000"/>
              </a:spcBef>
              <a:spcAft>
                <a:spcPts val="0"/>
              </a:spcAft>
              <a:buClr>
                <a:schemeClr val="dk1"/>
              </a:buClr>
              <a:buSzPts val="1200"/>
              <a:buNone/>
            </a:pPr>
            <a:r>
              <a:rPr b="1" lang="it-IT"/>
              <a:t>How to Play</a:t>
            </a:r>
            <a:r>
              <a:rPr lang="it-IT"/>
              <a:t>: Players take turns rolling the dice and moving their piece. Landing on "Question" space: Draw and answer a question card. Correct answer: Stay on the space. Incorrect answer: Move back one space. Landing on "Challenge" space: Draw and complete a challenge card. Completing the challenge: Move forward one space. The first player to reach the finish line wins.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8"/>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chemeClr val="dk1"/>
              </a:buClr>
              <a:buSzPts val="1200"/>
              <a:buNone/>
            </a:pPr>
            <a:r>
              <a:t/>
            </a:r>
            <a:endParaRPr/>
          </a:p>
          <a:p>
            <a:pPr indent="-228600" lvl="0" marL="457200" rtl="0" algn="l">
              <a:lnSpc>
                <a:spcPct val="90000"/>
              </a:lnSpc>
              <a:spcBef>
                <a:spcPts val="1000"/>
              </a:spcBef>
              <a:spcAft>
                <a:spcPts val="0"/>
              </a:spcAft>
              <a:buClr>
                <a:schemeClr val="dk1"/>
              </a:buClr>
              <a:buSzPts val="1200"/>
              <a:buNone/>
            </a:pPr>
            <a:r>
              <a:rPr b="1" lang="it-IT"/>
              <a:t>Sample Questions:</a:t>
            </a:r>
            <a:endParaRPr/>
          </a:p>
          <a:p>
            <a:pPr indent="-228600" lvl="0" marL="457200" rtl="0" algn="l">
              <a:lnSpc>
                <a:spcPct val="90000"/>
              </a:lnSpc>
              <a:spcBef>
                <a:spcPts val="1000"/>
              </a:spcBef>
              <a:spcAft>
                <a:spcPts val="0"/>
              </a:spcAft>
              <a:buClr>
                <a:schemeClr val="dk1"/>
              </a:buClr>
              <a:buSzPts val="1200"/>
              <a:buNone/>
            </a:pPr>
            <a:r>
              <a:rPr lang="it-IT"/>
              <a:t>What is biodiversity?</a:t>
            </a:r>
            <a:endParaRPr/>
          </a:p>
          <a:p>
            <a:pPr indent="-228600" lvl="0" marL="457200" rtl="0" algn="l">
              <a:lnSpc>
                <a:spcPct val="90000"/>
              </a:lnSpc>
              <a:spcBef>
                <a:spcPts val="1000"/>
              </a:spcBef>
              <a:spcAft>
                <a:spcPts val="0"/>
              </a:spcAft>
              <a:buClr>
                <a:schemeClr val="dk1"/>
              </a:buClr>
              <a:buSzPts val="1200"/>
              <a:buNone/>
            </a:pPr>
            <a:r>
              <a:rPr lang="it-IT"/>
              <a:t>Name a place where lions live.</a:t>
            </a:r>
            <a:endParaRPr/>
          </a:p>
          <a:p>
            <a:pPr indent="-228600" lvl="0" marL="457200" rtl="0" algn="l">
              <a:lnSpc>
                <a:spcPct val="90000"/>
              </a:lnSpc>
              <a:spcBef>
                <a:spcPts val="1000"/>
              </a:spcBef>
              <a:spcAft>
                <a:spcPts val="0"/>
              </a:spcAft>
              <a:buClr>
                <a:schemeClr val="dk1"/>
              </a:buClr>
              <a:buSzPts val="1200"/>
              <a:buNone/>
            </a:pPr>
            <a:r>
              <a:rPr lang="it-IT"/>
              <a:t>Why are bees important?</a:t>
            </a:r>
            <a:endParaRPr/>
          </a:p>
          <a:p>
            <a:pPr indent="-228600" lvl="0" marL="457200" rtl="0" algn="l">
              <a:lnSpc>
                <a:spcPct val="90000"/>
              </a:lnSpc>
              <a:spcBef>
                <a:spcPts val="1000"/>
              </a:spcBef>
              <a:spcAft>
                <a:spcPts val="0"/>
              </a:spcAft>
              <a:buClr>
                <a:schemeClr val="dk1"/>
              </a:buClr>
              <a:buSzPts val="1200"/>
              <a:buNone/>
            </a:pPr>
            <a:r>
              <a:rPr lang="it-IT"/>
              <a:t>How can we protect animals?</a:t>
            </a:r>
            <a:endParaRPr/>
          </a:p>
          <a:p>
            <a:pPr indent="-228600" lvl="0" marL="457200" rtl="0" algn="l">
              <a:lnSpc>
                <a:spcPct val="90000"/>
              </a:lnSpc>
              <a:spcBef>
                <a:spcPts val="1000"/>
              </a:spcBef>
              <a:spcAft>
                <a:spcPts val="0"/>
              </a:spcAft>
              <a:buClr>
                <a:schemeClr val="dk1"/>
              </a:buClr>
              <a:buSzPts val="1200"/>
              <a:buNone/>
            </a:pPr>
            <a:r>
              <a:rPr lang="it-IT"/>
              <a:t>What is the biggest rainforest?</a:t>
            </a:r>
            <a:endParaRPr/>
          </a:p>
          <a:p>
            <a:pPr indent="-228600" lvl="0" marL="457200" rtl="0" algn="l">
              <a:lnSpc>
                <a:spcPct val="90000"/>
              </a:lnSpc>
              <a:spcBef>
                <a:spcPts val="1000"/>
              </a:spcBef>
              <a:spcAft>
                <a:spcPts val="0"/>
              </a:spcAft>
              <a:buClr>
                <a:schemeClr val="dk1"/>
              </a:buClr>
              <a:buSzPts val="1200"/>
              <a:buNone/>
            </a:pPr>
            <a:r>
              <a:rPr b="1" lang="it-IT"/>
              <a:t>Sample Challenges</a:t>
            </a:r>
            <a:r>
              <a:rPr lang="it-IT"/>
              <a:t>: Act out an animal. Name 3 habitats. Draw your favorite animal. List 2 ways to save water. Describe a food chain.</a:t>
            </a:r>
            <a:endParaRPr/>
          </a:p>
          <a:p>
            <a:pPr indent="-228600" lvl="0" marL="457200" rtl="0" algn="l">
              <a:lnSpc>
                <a:spcPct val="90000"/>
              </a:lnSpc>
              <a:spcBef>
                <a:spcPts val="1000"/>
              </a:spcBef>
              <a:spcAft>
                <a:spcPts val="0"/>
              </a:spcAft>
              <a:buClr>
                <a:schemeClr val="dk1"/>
              </a:buClr>
              <a:buSzPts val="1200"/>
              <a:buNone/>
            </a:pPr>
            <a:r>
              <a:rPr b="1" lang="it-IT"/>
              <a:t>Game Board Design</a:t>
            </a:r>
            <a:r>
              <a:rPr lang="it-IT"/>
              <a:t>: A simple path with around 20 spaces. Include "Question" and "Challenge" spaces. Start labeled "Start" and end labeled "Finish."</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1"/>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1000"/>
              </a:spcBef>
              <a:spcAft>
                <a:spcPts val="0"/>
              </a:spcAft>
              <a:buClr>
                <a:schemeClr val="dk1"/>
              </a:buClr>
              <a:buSzPts val="570"/>
              <a:buNone/>
            </a:pPr>
            <a:r>
              <a:rPr b="1" lang="it-IT" sz="1050"/>
              <a:t>Introduction (5 minutes):</a:t>
            </a:r>
            <a:endParaRPr/>
          </a:p>
          <a:p>
            <a:pPr indent="0" lvl="0" marL="0" rtl="0" algn="l">
              <a:lnSpc>
                <a:spcPct val="70000"/>
              </a:lnSpc>
              <a:spcBef>
                <a:spcPts val="1000"/>
              </a:spcBef>
              <a:spcAft>
                <a:spcPts val="0"/>
              </a:spcAft>
              <a:buClr>
                <a:schemeClr val="dk1"/>
              </a:buClr>
              <a:buSzPts val="570"/>
              <a:buNone/>
            </a:pPr>
            <a:r>
              <a:rPr lang="it-IT" sz="1050"/>
              <a:t>Begin by introducing the concept of biodiversity and its importance for ecosystems and the planet.</a:t>
            </a:r>
            <a:endParaRPr/>
          </a:p>
          <a:p>
            <a:pPr indent="0" lvl="0" marL="0" rtl="0" algn="l">
              <a:lnSpc>
                <a:spcPct val="70000"/>
              </a:lnSpc>
              <a:spcBef>
                <a:spcPts val="1000"/>
              </a:spcBef>
              <a:spcAft>
                <a:spcPts val="0"/>
              </a:spcAft>
              <a:buClr>
                <a:schemeClr val="dk1"/>
              </a:buClr>
              <a:buSzPts val="570"/>
              <a:buNone/>
            </a:pPr>
            <a:r>
              <a:rPr lang="it-IT" sz="1050"/>
              <a:t>Emphasize the importance of teamwork and strategic thinking in the context of biodiversity conservation.</a:t>
            </a:r>
            <a:endParaRPr/>
          </a:p>
          <a:p>
            <a:pPr indent="0" lvl="0" marL="0" rtl="0" algn="l">
              <a:lnSpc>
                <a:spcPct val="70000"/>
              </a:lnSpc>
              <a:spcBef>
                <a:spcPts val="1000"/>
              </a:spcBef>
              <a:spcAft>
                <a:spcPts val="0"/>
              </a:spcAft>
              <a:buClr>
                <a:schemeClr val="dk1"/>
              </a:buClr>
              <a:buSzPts val="570"/>
              <a:buNone/>
            </a:pPr>
            <a:r>
              <a:rPr lang="it-IT" sz="1050"/>
              <a:t>Didactic Principles: Activate Prior Knowledge, Set Learning Goals, Establish Relevance.</a:t>
            </a:r>
            <a:endParaRPr/>
          </a:p>
          <a:p>
            <a:pPr indent="0" lvl="0" marL="0" rtl="0" algn="l">
              <a:lnSpc>
                <a:spcPct val="70000"/>
              </a:lnSpc>
              <a:spcBef>
                <a:spcPts val="1000"/>
              </a:spcBef>
              <a:spcAft>
                <a:spcPts val="0"/>
              </a:spcAft>
              <a:buClr>
                <a:schemeClr val="dk1"/>
              </a:buClr>
              <a:buSzPts val="570"/>
              <a:buNone/>
            </a:pPr>
            <a:r>
              <a:rPr b="1" lang="it-IT" sz="1050"/>
              <a:t>Game Overview and Rules (10 minutes):</a:t>
            </a:r>
            <a:endParaRPr/>
          </a:p>
          <a:p>
            <a:pPr indent="0" lvl="0" marL="0" rtl="0" algn="l">
              <a:lnSpc>
                <a:spcPct val="70000"/>
              </a:lnSpc>
              <a:spcBef>
                <a:spcPts val="1000"/>
              </a:spcBef>
              <a:spcAft>
                <a:spcPts val="0"/>
              </a:spcAft>
              <a:buClr>
                <a:schemeClr val="dk1"/>
              </a:buClr>
              <a:buSzPts val="570"/>
              <a:buNone/>
            </a:pPr>
            <a:r>
              <a:rPr lang="it-IT" sz="1050"/>
              <a:t>Present the rules and mechanics of the board game, including how to play, move pieces, and win.</a:t>
            </a:r>
            <a:endParaRPr/>
          </a:p>
          <a:p>
            <a:pPr indent="0" lvl="0" marL="0" rtl="0" algn="l">
              <a:lnSpc>
                <a:spcPct val="70000"/>
              </a:lnSpc>
              <a:spcBef>
                <a:spcPts val="1000"/>
              </a:spcBef>
              <a:spcAft>
                <a:spcPts val="0"/>
              </a:spcAft>
              <a:buClr>
                <a:schemeClr val="dk1"/>
              </a:buClr>
              <a:buSzPts val="570"/>
              <a:buNone/>
            </a:pPr>
            <a:r>
              <a:rPr lang="it-IT" sz="1050"/>
              <a:t>Explain the objectives of the game, such as collecting species cards, completing challenges, and reaching the end goal.</a:t>
            </a:r>
            <a:endParaRPr/>
          </a:p>
          <a:p>
            <a:pPr indent="0" lvl="0" marL="0" rtl="0" algn="l">
              <a:lnSpc>
                <a:spcPct val="70000"/>
              </a:lnSpc>
              <a:spcBef>
                <a:spcPts val="1000"/>
              </a:spcBef>
              <a:spcAft>
                <a:spcPts val="0"/>
              </a:spcAft>
              <a:buClr>
                <a:schemeClr val="dk1"/>
              </a:buClr>
              <a:buSzPts val="570"/>
              <a:buNone/>
            </a:pPr>
            <a:r>
              <a:rPr b="1" lang="it-IT" sz="1050"/>
              <a:t>Didactic Principles: </a:t>
            </a:r>
            <a:r>
              <a:rPr lang="it-IT" sz="1050"/>
              <a:t>Modeling, Exemplification, Visual Learning.</a:t>
            </a:r>
            <a:endParaRPr/>
          </a:p>
          <a:p>
            <a:pPr indent="0" lvl="0" marL="0" rtl="0" algn="l">
              <a:lnSpc>
                <a:spcPct val="70000"/>
              </a:lnSpc>
              <a:spcBef>
                <a:spcPts val="1000"/>
              </a:spcBef>
              <a:spcAft>
                <a:spcPts val="0"/>
              </a:spcAft>
              <a:buClr>
                <a:schemeClr val="dk1"/>
              </a:buClr>
              <a:buSzPts val="570"/>
              <a:buNone/>
            </a:pPr>
            <a:r>
              <a:rPr lang="it-IT" sz="1050"/>
              <a:t>Team Formation and Game Setup (5 minutes):</a:t>
            </a:r>
            <a:endParaRPr/>
          </a:p>
          <a:p>
            <a:pPr indent="0" lvl="0" marL="0" rtl="0" algn="l">
              <a:lnSpc>
                <a:spcPct val="70000"/>
              </a:lnSpc>
              <a:spcBef>
                <a:spcPts val="1000"/>
              </a:spcBef>
              <a:spcAft>
                <a:spcPts val="0"/>
              </a:spcAft>
              <a:buClr>
                <a:schemeClr val="dk1"/>
              </a:buClr>
              <a:buSzPts val="570"/>
              <a:buNone/>
            </a:pPr>
            <a:r>
              <a:rPr lang="it-IT" sz="1050"/>
              <a:t>Divide students into teams and assign roles or responsibilities within each team (e.g., player, timekeeper, scorekeeper).</a:t>
            </a:r>
            <a:endParaRPr/>
          </a:p>
          <a:p>
            <a:pPr indent="0" lvl="0" marL="0" rtl="0" algn="l">
              <a:lnSpc>
                <a:spcPct val="70000"/>
              </a:lnSpc>
              <a:spcBef>
                <a:spcPts val="1000"/>
              </a:spcBef>
              <a:spcAft>
                <a:spcPts val="0"/>
              </a:spcAft>
              <a:buClr>
                <a:schemeClr val="dk1"/>
              </a:buClr>
              <a:buSzPts val="570"/>
              <a:buNone/>
            </a:pPr>
            <a:r>
              <a:rPr lang="it-IT" sz="1050"/>
              <a:t>Distribute game materials, including the game board, dice, species cards, challenge cards, and any other necessary components.</a:t>
            </a:r>
            <a:endParaRPr/>
          </a:p>
          <a:p>
            <a:pPr indent="0" lvl="0" marL="0" rtl="0" algn="l">
              <a:lnSpc>
                <a:spcPct val="70000"/>
              </a:lnSpc>
              <a:spcBef>
                <a:spcPts val="1000"/>
              </a:spcBef>
              <a:spcAft>
                <a:spcPts val="0"/>
              </a:spcAft>
              <a:buClr>
                <a:schemeClr val="dk1"/>
              </a:buClr>
              <a:buSzPts val="570"/>
              <a:buNone/>
            </a:pPr>
            <a:r>
              <a:rPr lang="it-IT" sz="1050"/>
              <a:t>Didactic Principles: Cooperative Learning, Teamwork, Collaboration</a:t>
            </a:r>
            <a:r>
              <a:rPr lang="it-IT" sz="1270"/>
              <a:t>.</a:t>
            </a:r>
            <a:endParaRPr sz="127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g2bfaacc7a43_0_5"/>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rmAutofit/>
          </a:bodyPr>
          <a:lstStyle/>
          <a:p>
            <a:pPr indent="0" lvl="0" marL="0" rtl="0" algn="l">
              <a:lnSpc>
                <a:spcPct val="70000"/>
              </a:lnSpc>
              <a:spcBef>
                <a:spcPts val="1000"/>
              </a:spcBef>
              <a:spcAft>
                <a:spcPts val="0"/>
              </a:spcAft>
              <a:buClr>
                <a:schemeClr val="dk1"/>
              </a:buClr>
              <a:buSzPts val="570"/>
              <a:buFont typeface="Arial"/>
              <a:buNone/>
            </a:pPr>
            <a:r>
              <a:t/>
            </a:r>
            <a:endParaRPr sz="1270"/>
          </a:p>
          <a:p>
            <a:pPr indent="0" lvl="0" marL="0" rtl="0" algn="l">
              <a:lnSpc>
                <a:spcPct val="90000"/>
              </a:lnSpc>
              <a:spcBef>
                <a:spcPts val="1000"/>
              </a:spcBef>
              <a:spcAft>
                <a:spcPts val="0"/>
              </a:spcAft>
              <a:buSzPts val="1200"/>
              <a:buNone/>
            </a:pPr>
            <a:r>
              <a:t/>
            </a:r>
            <a:endParaRPr sz="1400"/>
          </a:p>
        </p:txBody>
      </p:sp>
      <p:sp>
        <p:nvSpPr>
          <p:cNvPr id="280" name="Google Shape;280;g2bfaacc7a43_0_5"/>
          <p:cNvSpPr txBox="1"/>
          <p:nvPr/>
        </p:nvSpPr>
        <p:spPr>
          <a:xfrm>
            <a:off x="2812463" y="2372282"/>
            <a:ext cx="8541337" cy="375487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b="1" i="0" sz="10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1" i="0" lang="it-IT" sz="1200" u="none" cap="none" strike="noStrike">
                <a:solidFill>
                  <a:srgbClr val="000000"/>
                </a:solidFill>
                <a:latin typeface="Roboto Mono"/>
                <a:ea typeface="Roboto Mono"/>
                <a:cs typeface="Roboto Mono"/>
                <a:sym typeface="Roboto Mono"/>
              </a:rPr>
              <a:t>Gameplay</a:t>
            </a:r>
            <a:r>
              <a:rPr b="0" i="0" lang="it-IT" sz="1200" u="none" cap="none" strike="noStrike">
                <a:solidFill>
                  <a:srgbClr val="000000"/>
                </a:solidFill>
                <a:latin typeface="Roboto Mono"/>
                <a:ea typeface="Roboto Mono"/>
                <a:cs typeface="Roboto Mono"/>
                <a:sym typeface="Roboto Mono"/>
              </a:rPr>
              <a:t> (20 minutes):</a:t>
            </a:r>
            <a:endParaRPr/>
          </a:p>
          <a:p>
            <a:pPr indent="0" lvl="0" marL="0" marR="0" rtl="0" algn="l">
              <a:lnSpc>
                <a:spcPct val="100000"/>
              </a:lnSpc>
              <a:spcBef>
                <a:spcPts val="0"/>
              </a:spcBef>
              <a:spcAft>
                <a:spcPts val="0"/>
              </a:spcAft>
              <a:buNone/>
            </a:pPr>
            <a:r>
              <a:t/>
            </a:r>
            <a:endParaRPr b="0" i="0" sz="12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Start the game and allow teams to take turns rolling the dice, moving their pieces, and completing challenges.</a:t>
            </a:r>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Encourage students to discuss strategies, collaborate with their teammates, and apply their knowledge of biodiversity to overcome obstacles.</a:t>
            </a:r>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Didactic Principles: Active Learning, Problem-Solving, Application of Knowledge.</a:t>
            </a:r>
            <a:endParaRPr/>
          </a:p>
          <a:p>
            <a:pPr indent="0" lvl="0" marL="0" marR="0" rtl="0" algn="l">
              <a:lnSpc>
                <a:spcPct val="100000"/>
              </a:lnSpc>
              <a:spcBef>
                <a:spcPts val="0"/>
              </a:spcBef>
              <a:spcAft>
                <a:spcPts val="0"/>
              </a:spcAft>
              <a:buNone/>
            </a:pPr>
            <a:r>
              <a:t/>
            </a:r>
            <a:endParaRPr b="0" i="0" sz="12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1" i="0" lang="it-IT" sz="1200" u="none" cap="none" strike="noStrike">
                <a:solidFill>
                  <a:srgbClr val="000000"/>
                </a:solidFill>
                <a:latin typeface="Roboto Mono"/>
                <a:ea typeface="Roboto Mono"/>
                <a:cs typeface="Roboto Mono"/>
                <a:sym typeface="Roboto Mono"/>
              </a:rPr>
              <a:t>Reflection and Discussion (8 minutes):</a:t>
            </a:r>
            <a:endParaRPr/>
          </a:p>
          <a:p>
            <a:pPr indent="0" lvl="0" marL="0" marR="0" rtl="0" algn="l">
              <a:lnSpc>
                <a:spcPct val="100000"/>
              </a:lnSpc>
              <a:spcBef>
                <a:spcPts val="0"/>
              </a:spcBef>
              <a:spcAft>
                <a:spcPts val="0"/>
              </a:spcAft>
              <a:buNone/>
            </a:pPr>
            <a:r>
              <a:t/>
            </a:r>
            <a:endParaRPr b="1" i="0" sz="12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Pause the game periodically to facilitate brief discussions about biodiversity concepts and conservation topics that arise during gameplay.</a:t>
            </a:r>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Encourage students to reflect on their experiences and share insights about what they've learned through the game.</a:t>
            </a:r>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Didactic Principles: Metacognition, Communication, Conceptual Understanding.</a:t>
            </a:r>
            <a:endParaRPr/>
          </a:p>
          <a:p>
            <a:pPr indent="0" lvl="0" marL="0" marR="0" rtl="0" algn="l">
              <a:lnSpc>
                <a:spcPct val="100000"/>
              </a:lnSpc>
              <a:spcBef>
                <a:spcPts val="0"/>
              </a:spcBef>
              <a:spcAft>
                <a:spcPts val="0"/>
              </a:spcAft>
              <a:buNone/>
            </a:pPr>
            <a:r>
              <a:rPr b="1" i="0" lang="it-IT" sz="1200" u="none" cap="none" strike="noStrike">
                <a:solidFill>
                  <a:srgbClr val="000000"/>
                </a:solidFill>
                <a:latin typeface="Roboto Mono"/>
                <a:ea typeface="Roboto Mono"/>
                <a:cs typeface="Roboto Mono"/>
                <a:sym typeface="Roboto Mono"/>
              </a:rPr>
              <a:t>Conclusion (2 minutes</a:t>
            </a:r>
            <a:r>
              <a:rPr b="0" i="0" lang="it-IT" sz="1200" u="none" cap="none" strike="noStrike">
                <a:solidFill>
                  <a:srgbClr val="000000"/>
                </a:solidFill>
                <a:latin typeface="Roboto Mono"/>
                <a:ea typeface="Roboto Mono"/>
                <a:cs typeface="Roboto Mono"/>
                <a:sym typeface="Roboto Mono"/>
              </a:rPr>
              <a:t>):</a:t>
            </a:r>
            <a:endParaRPr/>
          </a:p>
          <a:p>
            <a:pPr indent="0" lvl="0" marL="0" marR="0" rtl="0" algn="l">
              <a:lnSpc>
                <a:spcPct val="100000"/>
              </a:lnSpc>
              <a:spcBef>
                <a:spcPts val="0"/>
              </a:spcBef>
              <a:spcAft>
                <a:spcPts val="0"/>
              </a:spcAft>
              <a:buNone/>
            </a:pPr>
            <a:r>
              <a:rPr b="0" i="0" lang="it-IT" sz="1200" u="none" cap="none" strike="noStrike">
                <a:solidFill>
                  <a:srgbClr val="000000"/>
                </a:solidFill>
                <a:latin typeface="Roboto Mono"/>
                <a:ea typeface="Roboto Mono"/>
                <a:cs typeface="Roboto Mono"/>
                <a:sym typeface="Roboto Mono"/>
              </a:rPr>
              <a:t>Encourage students to continue learning about biodiversity and taking action to protect the environment.</a:t>
            </a:r>
            <a:endParaRPr/>
          </a:p>
          <a:p>
            <a:pPr indent="0" lvl="0" marL="0" marR="0" rtl="0" algn="l">
              <a:lnSpc>
                <a:spcPct val="100000"/>
              </a:lnSpc>
              <a:spcBef>
                <a:spcPts val="0"/>
              </a:spcBef>
              <a:spcAft>
                <a:spcPts val="0"/>
              </a:spcAft>
              <a:buNone/>
            </a:pPr>
            <a:r>
              <a:rPr b="1" i="0" lang="it-IT" sz="1200" u="none" cap="none" strike="noStrike">
                <a:solidFill>
                  <a:srgbClr val="000000"/>
                </a:solidFill>
                <a:latin typeface="Roboto Mono"/>
                <a:ea typeface="Roboto Mono"/>
                <a:cs typeface="Roboto Mono"/>
                <a:sym typeface="Roboto Mono"/>
              </a:rPr>
              <a:t>Didactic Principles</a:t>
            </a:r>
            <a:r>
              <a:rPr b="0" i="0" lang="it-IT" sz="1200" u="none" cap="none" strike="noStrike">
                <a:solidFill>
                  <a:srgbClr val="000000"/>
                </a:solidFill>
                <a:latin typeface="Roboto Mono"/>
                <a:ea typeface="Roboto Mono"/>
                <a:cs typeface="Roboto Mono"/>
                <a:sym typeface="Roboto Mono"/>
              </a:rPr>
              <a:t>: Summative Assessment, Positive Feedback, Reinforcement</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2"/>
          <p:cNvSpPr txBox="1"/>
          <p:nvPr>
            <p:ph idx="1" type="body"/>
          </p:nvPr>
        </p:nvSpPr>
        <p:spPr>
          <a:xfrm>
            <a:off x="2667000" y="2299850"/>
            <a:ext cx="3438000" cy="3934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Backdrop</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this is where we change the backdrop</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3]</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switch backdrop to 3</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As Mr. Beaver is talking, Sunny will move to different positions on the sheet.</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3]</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-141, y: -55</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conservation]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-45, y: -111</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climate change]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x:-45, y:-9</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coexistence]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go to x: 60, y: -110</a:t>
            </a:r>
            <a:endParaRPr b="1">
              <a:solidFill>
                <a:srgbClr val="1D1D1B"/>
              </a:solidFill>
              <a:latin typeface="Helvetica Neue"/>
              <a:ea typeface="Helvetica Neue"/>
              <a:cs typeface="Helvetica Neue"/>
              <a:sym typeface="Helvetica Neue"/>
            </a:endParaRPr>
          </a:p>
        </p:txBody>
      </p:sp>
      <p:sp>
        <p:nvSpPr>
          <p:cNvPr id="286" name="Google Shape;286;p12"/>
          <p:cNvSpPr txBox="1"/>
          <p:nvPr>
            <p:ph idx="1" type="body"/>
          </p:nvPr>
        </p:nvSpPr>
        <p:spPr>
          <a:xfrm>
            <a:off x="7415575" y="2299850"/>
            <a:ext cx="3921300" cy="39348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Mr. Beaver sprite</a:t>
            </a:r>
            <a:endParaRPr sz="1100">
              <a:solidFill>
                <a:srgbClr val="1155CC"/>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3]</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1 second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“Welcome! Let’s talk about conservation.”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Sunny will start moving across the sheet to different positions, whilst Mr. Beaver explains the different topics.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[explain conservation]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conservation]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1 second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“Creating wildlife reserves helps protect animals.”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2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“Pollution harms animals and their habitats.”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[explain climate change]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conservation]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1 second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“Climate change threatens species survival.”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2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“Sustainable practices prevent resource overuse.”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[explain coexistence]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[explain coexistence]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t/>
            </a:r>
            <a:endParaRPr b="1">
              <a:solidFill>
                <a:srgbClr val="1D1D1B"/>
              </a:solidFill>
              <a:latin typeface="Helvetica Neue"/>
              <a:ea typeface="Helvetica Neue"/>
              <a:cs typeface="Helvetica Neue"/>
              <a:sym typeface="Helvetica Neue"/>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9"/>
          <p:cNvSpPr txBox="1"/>
          <p:nvPr>
            <p:ph idx="1" type="body"/>
          </p:nvPr>
        </p:nvSpPr>
        <p:spPr>
          <a:xfrm>
            <a:off x="2713550" y="2284725"/>
            <a:ext cx="7971600" cy="3934800"/>
          </a:xfrm>
          <a:prstGeom prst="rect">
            <a:avLst/>
          </a:prstGeom>
          <a:noFill/>
          <a:ln>
            <a:noFill/>
          </a:ln>
        </p:spPr>
        <p:txBody>
          <a:bodyPr anchorCtr="0" anchor="t" bIns="45700" lIns="91425" spcFirstLastPara="1" rIns="91425" wrap="square" tIns="45700">
            <a:normAutofit/>
          </a:bodyPr>
          <a:lstStyle/>
          <a:p>
            <a:pPr indent="0" lvl="0" marL="0" rtl="0" algn="l">
              <a:spcBef>
                <a:spcPts val="1000"/>
              </a:spcBef>
              <a:spcAft>
                <a:spcPts val="0"/>
              </a:spcAft>
              <a:buClr>
                <a:schemeClr val="dk1"/>
              </a:buClr>
              <a:buSzPts val="1297"/>
              <a:buNone/>
            </a:pPr>
            <a:r>
              <a:rPr b="1" lang="it-IT">
                <a:solidFill>
                  <a:srgbClr val="1D1D1B"/>
                </a:solidFill>
                <a:latin typeface="Helvetica Neue"/>
                <a:ea typeface="Helvetica Neue"/>
                <a:cs typeface="Helvetica Neue"/>
                <a:sym typeface="Helvetica Neue"/>
              </a:rPr>
              <a:t>Mr. Beaver Sprite continued</a:t>
            </a:r>
            <a:endParaRPr b="1">
              <a:solidFill>
                <a:srgbClr val="1D1D1B"/>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wait 1 second</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say “Humans need to live peacefully with wildlife.” for 3 seconds</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wait 2 seconds</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say “Thanks for listening!” for 3 seconds</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hide</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broadcast [end lesson 3]</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b="1" lang="it-IT" sz="1300">
                <a:latin typeface="Calibri"/>
                <a:ea typeface="Calibri"/>
                <a:cs typeface="Calibri"/>
                <a:sym typeface="Calibri"/>
              </a:rPr>
              <a:t>Sunny the Robot sprite</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when I receive [end lesson 3]</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go to x: 152, y: -111</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start sound computer beeps2</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say “Thanks, Mr. Beaver!” for 3 seconds</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Say “Press the right arrow key to go to lesson 4!” for 3 seconds</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300">
                <a:latin typeface="Calibri"/>
                <a:ea typeface="Calibri"/>
                <a:cs typeface="Calibri"/>
                <a:sym typeface="Calibri"/>
              </a:rPr>
              <a:t>When [right arrow] key is pressed </a:t>
            </a:r>
            <a:r>
              <a:rPr lang="it-IT" sz="1300">
                <a:solidFill>
                  <a:srgbClr val="1155CC"/>
                </a:solidFill>
                <a:latin typeface="Calibri"/>
                <a:ea typeface="Calibri"/>
                <a:cs typeface="Calibri"/>
                <a:sym typeface="Calibri"/>
              </a:rPr>
              <a:t>// player has to press RIGHT ARROW KEY to go to next lesson</a:t>
            </a:r>
            <a:endParaRPr sz="13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300">
                <a:latin typeface="Calibri"/>
                <a:ea typeface="Calibri"/>
                <a:cs typeface="Calibri"/>
                <a:sym typeface="Calibri"/>
              </a:rPr>
              <a:t>Broadcast [start lesson 4]</a:t>
            </a:r>
            <a:endParaRPr sz="1300">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0"/>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457200" lvl="0" marL="0" rtl="0" algn="l">
              <a:lnSpc>
                <a:spcPct val="79772"/>
              </a:lnSpc>
              <a:spcBef>
                <a:spcPts val="1000"/>
              </a:spcBef>
              <a:spcAft>
                <a:spcPts val="0"/>
              </a:spcAft>
              <a:buClr>
                <a:schemeClr val="dk1"/>
              </a:buClr>
              <a:buSzPts val="1100"/>
              <a:buFont typeface="Arial"/>
              <a:buNone/>
            </a:pPr>
            <a:r>
              <a:t/>
            </a:r>
            <a:endParaRPr>
              <a:highlight>
                <a:srgbClr val="FFFFFF"/>
              </a:highlight>
            </a:endParaRPr>
          </a:p>
          <a:p>
            <a:pPr indent="457200" lvl="0" marL="0" rtl="0" algn="l">
              <a:lnSpc>
                <a:spcPct val="79772"/>
              </a:lnSpc>
              <a:spcBef>
                <a:spcPts val="1000"/>
              </a:spcBef>
              <a:spcAft>
                <a:spcPts val="0"/>
              </a:spcAft>
              <a:buClr>
                <a:schemeClr val="dk1"/>
              </a:buClr>
              <a:buSzPts val="1100"/>
              <a:buFont typeface="Arial"/>
              <a:buNone/>
            </a:pPr>
            <a:r>
              <a:rPr b="1" lang="it-IT">
                <a:highlight>
                  <a:srgbClr val="FFFFFF"/>
                </a:highlight>
              </a:rPr>
              <a:t>Step-by-Step Instructions</a:t>
            </a:r>
            <a:r>
              <a:rPr lang="it-IT">
                <a:highlight>
                  <a:srgbClr val="FFFFFF"/>
                </a:highlight>
              </a:rPr>
              <a:t>:</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Create Sprites:</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Add sprites for Mr. Beaver and Sunny the Robot.</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Position them on the stage.</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Set Up Backdrop:</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Choose a forest backdrop.</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Add Scripts to Sprites:</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Follow the simplified code outline above to add scripts to each sprite.</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Test the Project:</a:t>
            </a:r>
            <a:endParaRPr/>
          </a:p>
          <a:p>
            <a:pPr indent="457200" lvl="0" marL="0" rtl="0" algn="l">
              <a:lnSpc>
                <a:spcPct val="79772"/>
              </a:lnSpc>
              <a:spcBef>
                <a:spcPts val="1000"/>
              </a:spcBef>
              <a:spcAft>
                <a:spcPts val="0"/>
              </a:spcAft>
              <a:buClr>
                <a:schemeClr val="dk1"/>
              </a:buClr>
              <a:buSzPts val="1100"/>
              <a:buFont typeface="Arial"/>
              <a:buNone/>
            </a:pPr>
            <a:r>
              <a:rPr lang="it-IT">
                <a:highlight>
                  <a:srgbClr val="FFFFFF"/>
                </a:highlight>
              </a:rPr>
              <a:t>Click the green flag to start the animation and follow the interactions.</a:t>
            </a:r>
            <a:endParaRPr>
              <a:highlight>
                <a:srgbClr val="FFFFFF"/>
              </a:highligh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1"/>
          <p:cNvSpPr txBox="1"/>
          <p:nvPr>
            <p:ph idx="1" type="body"/>
          </p:nvPr>
        </p:nvSpPr>
        <p:spPr>
          <a:xfrm>
            <a:off x="2902999" y="2299855"/>
            <a:ext cx="3480046"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2800"/>
              <a:buNone/>
            </a:pPr>
            <a:r>
              <a:rPr lang="it-IT">
                <a:latin typeface="Roboto Mono"/>
                <a:ea typeface="Roboto Mono"/>
                <a:cs typeface="Roboto Mono"/>
                <a:sym typeface="Roboto Mono"/>
              </a:rPr>
              <a:t>Main objective of the lesson:</a:t>
            </a:r>
            <a:endParaRPr/>
          </a:p>
          <a:p>
            <a:pPr indent="0" lvl="0" marL="0" rtl="0" algn="l">
              <a:lnSpc>
                <a:spcPct val="90000"/>
              </a:lnSpc>
              <a:spcBef>
                <a:spcPts val="1000"/>
              </a:spcBef>
              <a:spcAft>
                <a:spcPts val="0"/>
              </a:spcAft>
              <a:buSzPts val="2800"/>
              <a:buNone/>
            </a:pPr>
            <a:r>
              <a:rPr b="1" i="0" lang="it-IT">
                <a:solidFill>
                  <a:srgbClr val="0D0D0D"/>
                </a:solidFill>
                <a:highlight>
                  <a:srgbClr val="FFFFFF"/>
                </a:highlight>
                <a:latin typeface="Roboto Mono"/>
                <a:ea typeface="Roboto Mono"/>
                <a:cs typeface="Roboto Mono"/>
                <a:sym typeface="Roboto Mono"/>
              </a:rPr>
              <a:t>To understand the Causes, Consequences, and Solutions of Deforestation:</a:t>
            </a:r>
            <a:r>
              <a:rPr b="0" i="0" lang="it-IT">
                <a:solidFill>
                  <a:srgbClr val="0D0D0D"/>
                </a:solidFill>
                <a:highlight>
                  <a:srgbClr val="FFFFFF"/>
                </a:highlight>
                <a:latin typeface="Roboto Mono"/>
                <a:ea typeface="Roboto Mono"/>
                <a:cs typeface="Roboto Mono"/>
                <a:sym typeface="Roboto Mono"/>
              </a:rPr>
              <a:t> </a:t>
            </a:r>
            <a:endParaRPr/>
          </a:p>
          <a:p>
            <a:pPr indent="0" lvl="0" marL="0" rtl="0" algn="l">
              <a:lnSpc>
                <a:spcPct val="90000"/>
              </a:lnSpc>
              <a:spcBef>
                <a:spcPts val="1000"/>
              </a:spcBef>
              <a:spcAft>
                <a:spcPts val="0"/>
              </a:spcAft>
              <a:buSzPts val="2800"/>
              <a:buNone/>
            </a:pPr>
            <a:r>
              <a:t/>
            </a:r>
            <a:endParaRPr b="0" i="0">
              <a:solidFill>
                <a:srgbClr val="0D0D0D"/>
              </a:solidFill>
              <a:highlight>
                <a:srgbClr val="FFFFFF"/>
              </a:highlight>
              <a:latin typeface="Roboto Mono"/>
              <a:ea typeface="Roboto Mono"/>
              <a:cs typeface="Roboto Mono"/>
              <a:sym typeface="Roboto Mono"/>
            </a:endParaRPr>
          </a:p>
          <a:p>
            <a:pPr indent="0" lvl="0" marL="0" rtl="0" algn="l">
              <a:lnSpc>
                <a:spcPct val="90000"/>
              </a:lnSpc>
              <a:spcBef>
                <a:spcPts val="1000"/>
              </a:spcBef>
              <a:spcAft>
                <a:spcPts val="0"/>
              </a:spcAft>
              <a:buSzPts val="2800"/>
              <a:buNone/>
            </a:pPr>
            <a:r>
              <a:rPr b="0" i="0" lang="it-IT">
                <a:solidFill>
                  <a:srgbClr val="0D0D0D"/>
                </a:solidFill>
                <a:highlight>
                  <a:srgbClr val="FFFFFF"/>
                </a:highlight>
                <a:latin typeface="Roboto Mono"/>
                <a:ea typeface="Roboto Mono"/>
                <a:cs typeface="Roboto Mono"/>
                <a:sym typeface="Roboto Mono"/>
              </a:rPr>
              <a:t>Students will gain a comprehensive understanding of why deforestation occurs, its impacts on the environment, biodiversity, and human communities, and explore various strategies to mitigate deforestation and promote forest conservation.</a:t>
            </a:r>
            <a:endParaRPr/>
          </a:p>
        </p:txBody>
      </p:sp>
      <p:sp>
        <p:nvSpPr>
          <p:cNvPr id="302" name="Google Shape;302;p41"/>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1000"/>
              </a:spcBef>
              <a:spcAft>
                <a:spcPts val="0"/>
              </a:spcAft>
              <a:buSzPts val="2800"/>
              <a:buNone/>
            </a:pPr>
            <a:r>
              <a:rPr b="1" i="0" lang="it-IT" sz="1100">
                <a:solidFill>
                  <a:srgbClr val="0D0D0D"/>
                </a:solidFill>
                <a:highlight>
                  <a:srgbClr val="FFFFFF"/>
                </a:highlight>
                <a:latin typeface="Roboto Mono"/>
                <a:ea typeface="Roboto Mono"/>
                <a:cs typeface="Roboto Mono"/>
                <a:sym typeface="Roboto Mono"/>
              </a:rPr>
              <a:t>Sunny’s Quest Against Deforestation</a:t>
            </a:r>
            <a:endParaRPr/>
          </a:p>
          <a:p>
            <a:pPr indent="0" lvl="0" marL="0" rtl="0" algn="just">
              <a:lnSpc>
                <a:spcPct val="90000"/>
              </a:lnSpc>
              <a:spcBef>
                <a:spcPts val="1000"/>
              </a:spcBef>
              <a:spcAft>
                <a:spcPts val="0"/>
              </a:spcAft>
              <a:buSzPts val="2800"/>
              <a:buNone/>
            </a:pPr>
            <a:r>
              <a:rPr b="0" i="0" lang="it-IT" sz="1100">
                <a:solidFill>
                  <a:srgbClr val="0D0D0D"/>
                </a:solidFill>
                <a:highlight>
                  <a:srgbClr val="FFFFFF"/>
                </a:highlight>
                <a:latin typeface="Roboto Mono"/>
                <a:ea typeface="Roboto Mono"/>
                <a:cs typeface="Roboto Mono"/>
                <a:sym typeface="Roboto Mono"/>
              </a:rPr>
              <a:t>After learning about recycling, marine conservation, and the importance of biodiversity, Sunny’s next mission takes him to the lush forests of Terra Verde, a planet known for its vast green landscapes and diverse wildlife. However, upon arrival, Sunny is shocked to discover that large areas of the forest are being cleared rapidly.</a:t>
            </a:r>
            <a:endParaRPr/>
          </a:p>
          <a:p>
            <a:pPr indent="0" lvl="0" marL="0" rtl="0" algn="just">
              <a:lnSpc>
                <a:spcPct val="90000"/>
              </a:lnSpc>
              <a:spcBef>
                <a:spcPts val="1000"/>
              </a:spcBef>
              <a:spcAft>
                <a:spcPts val="0"/>
              </a:spcAft>
              <a:buSzPts val="2800"/>
              <a:buNone/>
            </a:pPr>
            <a:r>
              <a:rPr lang="it-IT" sz="1100">
                <a:latin typeface="Roboto Mono"/>
                <a:ea typeface="Roboto Mono"/>
                <a:cs typeface="Roboto Mono"/>
                <a:sym typeface="Roboto Mono"/>
              </a:rPr>
              <a:t>Sunny arrives at Terra Verde and is greeted by Flora, a local guide and scientist. Flora explains that Terra Verde is suffering from severe deforestation due to logging and land conversion for agriculture. She shares how this deforestation is threatening the survival of many species and disrupting the climate</a:t>
            </a:r>
            <a:r>
              <a:rPr lang="it-IT" sz="1100"/>
              <a:t>.</a:t>
            </a:r>
            <a:endParaRPr/>
          </a:p>
          <a:p>
            <a:pPr indent="0" lvl="0" marL="0" rtl="0" algn="just">
              <a:lnSpc>
                <a:spcPct val="90000"/>
              </a:lnSpc>
              <a:spcBef>
                <a:spcPts val="1000"/>
              </a:spcBef>
              <a:spcAft>
                <a:spcPts val="0"/>
              </a:spcAft>
              <a:buSzPts val="2800"/>
              <a:buNone/>
            </a:pPr>
            <a:r>
              <a:rPr lang="it-IT" sz="1100"/>
              <a:t>Flora takes Sunny on a tour of the affected areas. They witness the direct impact of deforestation: habitat loss for wildlife, reduced air quality, and disturbed water cycles. Sunny meets various animal characters (e.g., a displaced monkey family, a lost bird) who express their troubles due to their vanishing homes.</a:t>
            </a:r>
            <a:endParaRPr sz="1100"/>
          </a:p>
        </p:txBody>
      </p:sp>
      <p:sp>
        <p:nvSpPr>
          <p:cNvPr id="303" name="Google Shape;303;p41"/>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1000"/>
              </a:spcBef>
              <a:spcAft>
                <a:spcPts val="0"/>
              </a:spcAft>
              <a:buSzPct val="108108"/>
              <a:buNone/>
            </a:pPr>
            <a:r>
              <a:t/>
            </a:r>
            <a:endParaRPr/>
          </a:p>
        </p:txBody>
      </p:sp>
      <p:sp>
        <p:nvSpPr>
          <p:cNvPr id="304" name="Google Shape;304;p41"/>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1000"/>
              </a:spcBef>
              <a:spcAft>
                <a:spcPts val="0"/>
              </a:spcAft>
              <a:buSzPct val="108108"/>
              <a:buNone/>
            </a:pPr>
            <a:r>
              <a:t/>
            </a:r>
            <a:endParaRPr/>
          </a:p>
        </p:txBody>
      </p:sp>
      <p:sp>
        <p:nvSpPr>
          <p:cNvPr id="305" name="Google Shape;305;p41"/>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2800"/>
              <a:buNone/>
            </a:pPr>
            <a:r>
              <a:rPr lang="it-IT"/>
              <a:t>DEFORESTATION</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2"/>
          <p:cNvSpPr txBox="1"/>
          <p:nvPr>
            <p:ph idx="1" type="body"/>
          </p:nvPr>
        </p:nvSpPr>
        <p:spPr>
          <a:xfrm>
            <a:off x="2667000" y="2299855"/>
            <a:ext cx="4219575"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2800"/>
              <a:buNone/>
            </a:pPr>
            <a:r>
              <a:rPr b="1" i="0" lang="it-IT">
                <a:solidFill>
                  <a:srgbClr val="0D0D0D"/>
                </a:solidFill>
                <a:highlight>
                  <a:srgbClr val="FFFFFF"/>
                </a:highlight>
                <a:latin typeface="Roboto Mono"/>
                <a:ea typeface="Roboto Mono"/>
                <a:cs typeface="Roboto Mono"/>
                <a:sym typeface="Roboto Mono"/>
              </a:rPr>
              <a:t>Specific learning goals</a:t>
            </a:r>
            <a:r>
              <a:rPr b="0" i="0" lang="it-IT">
                <a:solidFill>
                  <a:srgbClr val="0D0D0D"/>
                </a:solidFill>
                <a:highlight>
                  <a:srgbClr val="FFFFFF"/>
                </a:highlight>
                <a:latin typeface="Roboto Mono"/>
                <a:ea typeface="Roboto Mono"/>
                <a:cs typeface="Roboto Mono"/>
                <a:sym typeface="Roboto Mono"/>
              </a:rPr>
              <a:t>:</a:t>
            </a:r>
            <a:endParaRPr/>
          </a:p>
          <a:p>
            <a:pPr indent="0" lvl="0" marL="0" rtl="0" algn="l">
              <a:lnSpc>
                <a:spcPct val="90000"/>
              </a:lnSpc>
              <a:spcBef>
                <a:spcPts val="1000"/>
              </a:spcBef>
              <a:spcAft>
                <a:spcPts val="0"/>
              </a:spcAft>
              <a:buSzPts val="2800"/>
              <a:buNone/>
            </a:pPr>
            <a:r>
              <a:rPr i="0" lang="it-IT">
                <a:solidFill>
                  <a:srgbClr val="0D0D0D"/>
                </a:solidFill>
                <a:highlight>
                  <a:srgbClr val="FFFFFF"/>
                </a:highlight>
                <a:latin typeface="Roboto Mono"/>
                <a:ea typeface="Roboto Mono"/>
                <a:cs typeface="Roboto Mono"/>
                <a:sym typeface="Roboto Mono"/>
              </a:rPr>
              <a:t>Identify the Causes of Deforestation</a:t>
            </a:r>
            <a:endParaRPr/>
          </a:p>
          <a:p>
            <a:pPr indent="0" lvl="0" marL="0" rtl="0" algn="l">
              <a:lnSpc>
                <a:spcPct val="90000"/>
              </a:lnSpc>
              <a:spcBef>
                <a:spcPts val="1000"/>
              </a:spcBef>
              <a:spcAft>
                <a:spcPts val="0"/>
              </a:spcAft>
              <a:buSzPts val="2800"/>
              <a:buNone/>
            </a:pPr>
            <a:r>
              <a:rPr i="0" lang="it-IT">
                <a:solidFill>
                  <a:srgbClr val="0D0D0D"/>
                </a:solidFill>
                <a:highlight>
                  <a:srgbClr val="FFFFFF"/>
                </a:highlight>
                <a:latin typeface="Roboto Mono"/>
                <a:ea typeface="Roboto Mono"/>
                <a:cs typeface="Roboto Mono"/>
                <a:sym typeface="Roboto Mono"/>
              </a:rPr>
              <a:t>Discuss the Social and Economic Consequences</a:t>
            </a:r>
            <a:endParaRPr/>
          </a:p>
          <a:p>
            <a:pPr indent="0" lvl="0" marL="0" rtl="0" algn="l">
              <a:lnSpc>
                <a:spcPct val="90000"/>
              </a:lnSpc>
              <a:spcBef>
                <a:spcPts val="1000"/>
              </a:spcBef>
              <a:spcAft>
                <a:spcPts val="0"/>
              </a:spcAft>
              <a:buSzPts val="2800"/>
              <a:buNone/>
            </a:pPr>
            <a:r>
              <a:rPr i="0" lang="it-IT">
                <a:solidFill>
                  <a:srgbClr val="0D0D0D"/>
                </a:solidFill>
                <a:highlight>
                  <a:srgbClr val="FFFFFF"/>
                </a:highlight>
                <a:latin typeface="Roboto Mono"/>
                <a:ea typeface="Roboto Mono"/>
                <a:cs typeface="Roboto Mono"/>
                <a:sym typeface="Roboto Mono"/>
              </a:rPr>
              <a:t>Examine Solutions and Prevention Strategies</a:t>
            </a:r>
            <a:endParaRPr/>
          </a:p>
          <a:p>
            <a:pPr indent="0" lvl="0" marL="0" rtl="0" algn="l">
              <a:lnSpc>
                <a:spcPct val="90000"/>
              </a:lnSpc>
              <a:spcBef>
                <a:spcPts val="1000"/>
              </a:spcBef>
              <a:spcAft>
                <a:spcPts val="0"/>
              </a:spcAft>
              <a:buSzPts val="2800"/>
              <a:buNone/>
            </a:pPr>
            <a:r>
              <a:rPr i="0" lang="it-IT">
                <a:solidFill>
                  <a:srgbClr val="0D0D0D"/>
                </a:solidFill>
                <a:highlight>
                  <a:srgbClr val="FFFFFF"/>
                </a:highlight>
                <a:latin typeface="Roboto Mono"/>
                <a:ea typeface="Roboto Mono"/>
                <a:cs typeface="Roboto Mono"/>
                <a:sym typeface="Roboto Mono"/>
              </a:rPr>
              <a:t>Promote Advocacy and Awareness</a:t>
            </a:r>
            <a:endParaRPr>
              <a:latin typeface="Roboto Mono"/>
              <a:ea typeface="Roboto Mono"/>
              <a:cs typeface="Roboto Mono"/>
              <a:sym typeface="Roboto Mono"/>
            </a:endParaRPr>
          </a:p>
          <a:p>
            <a:pPr indent="0" lvl="0" marL="0" rtl="0" algn="l">
              <a:lnSpc>
                <a:spcPct val="90000"/>
              </a:lnSpc>
              <a:spcBef>
                <a:spcPts val="1000"/>
              </a:spcBef>
              <a:spcAft>
                <a:spcPts val="0"/>
              </a:spcAft>
              <a:buSzPts val="2800"/>
              <a:buNone/>
            </a:pPr>
            <a:r>
              <a:t/>
            </a:r>
            <a:endParaRPr/>
          </a:p>
        </p:txBody>
      </p:sp>
      <p:sp>
        <p:nvSpPr>
          <p:cNvPr id="311" name="Google Shape;311;p42"/>
          <p:cNvSpPr txBox="1"/>
          <p:nvPr>
            <p:ph idx="2" type="body"/>
          </p:nvPr>
        </p:nvSpPr>
        <p:spPr>
          <a:xfrm>
            <a:off x="7254445" y="2299855"/>
            <a:ext cx="4219575" cy="393469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1000"/>
              </a:spcBef>
              <a:spcAft>
                <a:spcPts val="0"/>
              </a:spcAft>
              <a:buSzPct val="252252"/>
              <a:buNone/>
            </a:pPr>
            <a:r>
              <a:rPr lang="it-IT">
                <a:latin typeface="Roboto Mono"/>
                <a:ea typeface="Roboto Mono"/>
                <a:cs typeface="Roboto Mono"/>
                <a:sym typeface="Roboto Mono"/>
              </a:rPr>
              <a:t>Moved by what he’s seen, Sunny decides to help. Flora introduces him to a group of local conservationists and scientists working on reforestation projects. Sunny learns about sustainable land management practices and the importance of legal protections for forests.</a:t>
            </a:r>
            <a:endParaRPr/>
          </a:p>
          <a:p>
            <a:pPr indent="0" lvl="0" marL="0" rtl="0" algn="l">
              <a:lnSpc>
                <a:spcPct val="90000"/>
              </a:lnSpc>
              <a:spcBef>
                <a:spcPts val="1000"/>
              </a:spcBef>
              <a:spcAft>
                <a:spcPts val="0"/>
              </a:spcAft>
              <a:buSzPct val="252252"/>
              <a:buNone/>
            </a:pPr>
            <a:r>
              <a:rPr lang="it-IT">
                <a:latin typeface="Roboto Mono"/>
                <a:ea typeface="Roboto Mono"/>
                <a:cs typeface="Roboto Mono"/>
                <a:sym typeface="Roboto Mono"/>
              </a:rPr>
              <a:t>Sunny helps to implement a new technology solution: drones that can plant seeds at a rapid pace, aiding reforestation efforts. He also helps set up sensors that monitor illegal logging activities in real time.</a:t>
            </a:r>
            <a:endParaRPr/>
          </a:p>
          <a:p>
            <a:pPr indent="0" lvl="0" marL="0" rtl="0" algn="l">
              <a:lnSpc>
                <a:spcPct val="90000"/>
              </a:lnSpc>
              <a:spcBef>
                <a:spcPts val="1000"/>
              </a:spcBef>
              <a:spcAft>
                <a:spcPts val="0"/>
              </a:spcAft>
              <a:buSzPct val="252252"/>
              <a:buNone/>
            </a:pPr>
            <a:r>
              <a:rPr b="0" i="0" lang="it-IT">
                <a:solidFill>
                  <a:srgbClr val="0D0D0D"/>
                </a:solidFill>
                <a:highlight>
                  <a:srgbClr val="FFFFFF"/>
                </a:highlight>
                <a:latin typeface="Roboto Mono"/>
                <a:ea typeface="Roboto Mono"/>
                <a:cs typeface="Roboto Mono"/>
                <a:sym typeface="Roboto Mono"/>
              </a:rPr>
              <a:t>As trees begin to grow back and the forest starts to recover, Sunny organizes a meeting with Terra Verde’s leaders to discuss the importance of sustainable development and strict regulations against illegal logging.</a:t>
            </a:r>
            <a:endParaRPr/>
          </a:p>
          <a:p>
            <a:pPr indent="0" lvl="0" marL="0" rtl="0" algn="l">
              <a:lnSpc>
                <a:spcPct val="90000"/>
              </a:lnSpc>
              <a:spcBef>
                <a:spcPts val="1000"/>
              </a:spcBef>
              <a:spcAft>
                <a:spcPts val="0"/>
              </a:spcAft>
              <a:buSzPct val="252252"/>
              <a:buNone/>
            </a:pPr>
            <a:r>
              <a:rPr b="0" i="0" lang="it-IT">
                <a:solidFill>
                  <a:srgbClr val="0D0D0D"/>
                </a:solidFill>
                <a:highlight>
                  <a:srgbClr val="FFFFFF"/>
                </a:highlight>
                <a:latin typeface="Roboto Mono"/>
                <a:ea typeface="Roboto Mono"/>
                <a:cs typeface="Roboto Mono"/>
                <a:sym typeface="Roboto Mono"/>
              </a:rPr>
              <a:t>Inspired by Sunny’s dedication and the visible recovery of the forest, the leaders agree to enforce stronger conservation laws and promote eco-friendly agricultural practices.</a:t>
            </a:r>
            <a:endParaRPr/>
          </a:p>
          <a:p>
            <a:pPr indent="0" lvl="0" marL="0" rtl="0" algn="l">
              <a:lnSpc>
                <a:spcPct val="90000"/>
              </a:lnSpc>
              <a:spcBef>
                <a:spcPts val="1000"/>
              </a:spcBef>
              <a:spcAft>
                <a:spcPts val="0"/>
              </a:spcAft>
              <a:buSzPct val="252252"/>
              <a:buNone/>
            </a:pPr>
            <a:r>
              <a:t/>
            </a:r>
            <a:endParaRPr/>
          </a:p>
        </p:txBody>
      </p:sp>
      <p:sp>
        <p:nvSpPr>
          <p:cNvPr id="312" name="Google Shape;312;p42"/>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1000"/>
              </a:spcBef>
              <a:spcAft>
                <a:spcPts val="0"/>
              </a:spcAft>
              <a:buSzPct val="108108"/>
              <a:buNone/>
            </a:pPr>
            <a:r>
              <a:t/>
            </a:r>
            <a:endParaRPr/>
          </a:p>
        </p:txBody>
      </p:sp>
      <p:sp>
        <p:nvSpPr>
          <p:cNvPr id="313" name="Google Shape;313;p42"/>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1000"/>
              </a:spcBef>
              <a:spcAft>
                <a:spcPts val="0"/>
              </a:spcAft>
              <a:buSzPct val="108108"/>
              <a:buNone/>
            </a:pPr>
            <a:r>
              <a:t/>
            </a:r>
            <a:endParaRPr/>
          </a:p>
        </p:txBody>
      </p:sp>
      <p:sp>
        <p:nvSpPr>
          <p:cNvPr id="314" name="Google Shape;314;p42"/>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2800"/>
              <a:buNone/>
            </a:pPr>
            <a:r>
              <a:rPr lang="it-IT"/>
              <a:t>DEFORESTATION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3"/>
          <p:cNvSpPr txBox="1"/>
          <p:nvPr>
            <p:ph type="ctrTitle"/>
          </p:nvPr>
        </p:nvSpPr>
        <p:spPr>
          <a:xfrm>
            <a:off x="5883965" y="-508000"/>
            <a:ext cx="6114747"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2"/>
              </a:buClr>
              <a:buSzPts val="5500"/>
              <a:buFont typeface="Roboto Mono"/>
              <a:buNone/>
            </a:pPr>
            <a:r>
              <a:rPr lang="it-IT"/>
              <a:t>LIFE AND LAND</a:t>
            </a:r>
            <a:endParaRPr/>
          </a:p>
        </p:txBody>
      </p:sp>
      <p:sp>
        <p:nvSpPr>
          <p:cNvPr id="150" name="Google Shape;150;p3"/>
          <p:cNvSpPr txBox="1"/>
          <p:nvPr>
            <p:ph idx="4294967295" type="subTitle"/>
          </p:nvPr>
        </p:nvSpPr>
        <p:spPr>
          <a:xfrm>
            <a:off x="6077253" y="2915663"/>
            <a:ext cx="6300277" cy="3754597"/>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20000"/>
              </a:lnSpc>
              <a:spcBef>
                <a:spcPts val="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TITLE</a:t>
            </a:r>
            <a:r>
              <a:rPr b="0" i="0" lang="it-IT" sz="2900" u="none" cap="none" strike="noStrike">
                <a:solidFill>
                  <a:srgbClr val="BBAB95"/>
                </a:solidFill>
                <a:latin typeface="Roboto Mono"/>
                <a:ea typeface="Roboto Mono"/>
                <a:cs typeface="Roboto Mono"/>
                <a:sym typeface="Roboto Mono"/>
              </a:rPr>
              <a:t>:SUNNY,THE PROXIMA’S ROBOT</a:t>
            </a:r>
            <a:endParaRPr b="0" i="0" sz="2800" u="none" cap="none" strike="noStrike">
              <a:solidFill>
                <a:schemeClr val="dk1"/>
              </a:solidFill>
              <a:latin typeface="Roboto Mono"/>
              <a:ea typeface="Roboto Mono"/>
              <a:cs typeface="Roboto Mono"/>
              <a:sym typeface="Roboto Mono"/>
            </a:endParaRPr>
          </a:p>
          <a:p>
            <a:pPr indent="0" lvl="0" marL="0" marR="0" rtl="0" algn="l">
              <a:lnSpc>
                <a:spcPct val="12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Mat n.6</a:t>
            </a:r>
            <a:endParaRPr b="0" i="0" sz="2800" u="none" cap="none" strike="noStrike">
              <a:solidFill>
                <a:schemeClr val="dk1"/>
              </a:solidFill>
              <a:latin typeface="Roboto Mono"/>
              <a:ea typeface="Roboto Mono"/>
              <a:cs typeface="Roboto Mono"/>
              <a:sym typeface="Roboto Mono"/>
            </a:endParaRPr>
          </a:p>
          <a:p>
            <a:pPr indent="0" lvl="0" marL="0" marR="0" rtl="0" algn="l">
              <a:lnSpc>
                <a:spcPct val="12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EDUMAT+ EuroEd Primary School</a:t>
            </a:r>
            <a:endParaRPr b="0" i="0" sz="2800" u="none" cap="none" strike="noStrike">
              <a:solidFill>
                <a:srgbClr val="BBAB95"/>
              </a:solidFill>
              <a:latin typeface="Roboto Mono"/>
              <a:ea typeface="Roboto Mono"/>
              <a:cs typeface="Roboto Mono"/>
              <a:sym typeface="Roboto Mono"/>
            </a:endParaRPr>
          </a:p>
          <a:p>
            <a:pPr indent="0" lvl="0" marL="0" marR="0" rtl="0" algn="l">
              <a:lnSpc>
                <a:spcPct val="12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TEACHING SHEET – MACRO DESIGN</a:t>
            </a:r>
            <a:endParaRPr b="0" i="0" sz="2800" u="none" cap="none" strike="noStrike">
              <a:solidFill>
                <a:schemeClr val="dk1"/>
              </a:solidFill>
              <a:latin typeface="Roboto Mono"/>
              <a:ea typeface="Roboto Mono"/>
              <a:cs typeface="Roboto Mono"/>
              <a:sym typeface="Roboto Mono"/>
            </a:endParaRPr>
          </a:p>
          <a:p>
            <a:pPr indent="0" lvl="0" marL="0" marR="0" rtl="0" algn="l">
              <a:lnSpc>
                <a:spcPct val="120000"/>
              </a:lnSpc>
              <a:spcBef>
                <a:spcPts val="1000"/>
              </a:spcBef>
              <a:spcAft>
                <a:spcPts val="0"/>
              </a:spcAft>
              <a:buClr>
                <a:srgbClr val="BBAB95"/>
              </a:buClr>
              <a:buSzPct val="100000"/>
              <a:buFont typeface="Arial"/>
              <a:buNone/>
            </a:pPr>
            <a:r>
              <a:rPr b="0" i="0" lang="it-IT" sz="2800" u="none" cap="none" strike="noStrike">
                <a:solidFill>
                  <a:srgbClr val="BBAB95"/>
                </a:solidFill>
                <a:latin typeface="Roboto Mono"/>
                <a:ea typeface="Roboto Mono"/>
                <a:cs typeface="Roboto Mono"/>
                <a:sym typeface="Roboto Mono"/>
              </a:rPr>
              <a:t>draft</a:t>
            </a:r>
            <a:endParaRPr b="0" i="0" sz="2800" u="none" cap="none" strike="noStrike">
              <a:solidFill>
                <a:schemeClr val="dk1"/>
              </a:solidFill>
              <a:latin typeface="Roboto Mono"/>
              <a:ea typeface="Roboto Mono"/>
              <a:cs typeface="Roboto Mono"/>
              <a:sym typeface="Roboto Mono"/>
            </a:endParaRPr>
          </a:p>
        </p:txBody>
      </p:sp>
      <p:sp>
        <p:nvSpPr>
          <p:cNvPr id="151" name="Google Shape;151;p3"/>
          <p:cNvSpPr txBox="1"/>
          <p:nvPr/>
        </p:nvSpPr>
        <p:spPr>
          <a:xfrm>
            <a:off x="2486007" y="2097594"/>
            <a:ext cx="9124950" cy="600075"/>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chemeClr val="dk1"/>
              </a:buClr>
              <a:buSzPts val="2400"/>
              <a:buFont typeface="Arial"/>
              <a:buNone/>
            </a:pPr>
            <a:r>
              <a:rPr b="0" i="0" lang="it-IT" sz="2400" u="none" cap="none" strike="noStrike">
                <a:solidFill>
                  <a:schemeClr val="dk1"/>
                </a:solidFill>
                <a:latin typeface="Roboto Mono"/>
                <a:ea typeface="Roboto Mono"/>
                <a:cs typeface="Roboto Mono"/>
                <a:sym typeface="Roboto Mono"/>
              </a:rPr>
              <a:t>Goal 15 Agenda 2030</a:t>
            </a:r>
            <a:endParaRPr b="0" i="0" sz="1400" u="none" cap="none" strike="noStrike">
              <a:solidFill>
                <a:srgbClr val="000000"/>
              </a:solidFill>
              <a:latin typeface="Arial"/>
              <a:ea typeface="Arial"/>
              <a:cs typeface="Arial"/>
              <a:sym typeface="Arial"/>
            </a:endParaRPr>
          </a:p>
          <a:p>
            <a:pPr indent="-76200" lvl="0" marL="228600" marR="0" rtl="0" algn="r">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Roboto Mono"/>
              <a:ea typeface="Roboto Mono"/>
              <a:cs typeface="Roboto Mono"/>
              <a:sym typeface="Roboto Mon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3"/>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lnSpcReduction="10000"/>
          </a:bodyPr>
          <a:lstStyle/>
          <a:p>
            <a:pPr indent="-228600" lvl="0" marL="457200" rtl="0" algn="l">
              <a:lnSpc>
                <a:spcPct val="90000"/>
              </a:lnSpc>
              <a:spcBef>
                <a:spcPts val="1000"/>
              </a:spcBef>
              <a:spcAft>
                <a:spcPts val="0"/>
              </a:spcAft>
              <a:buClr>
                <a:schemeClr val="dk1"/>
              </a:buClr>
              <a:buSzPts val="1200"/>
              <a:buNone/>
            </a:pPr>
            <a:r>
              <a:rPr lang="it-IT"/>
              <a:t>"</a:t>
            </a:r>
            <a:r>
              <a:rPr b="1" lang="it-IT"/>
              <a:t>Tree Planting Ceremony“:</a:t>
            </a:r>
            <a:endParaRPr/>
          </a:p>
          <a:p>
            <a:pPr indent="-228600" lvl="0" marL="457200" rtl="0" algn="l">
              <a:lnSpc>
                <a:spcPct val="90000"/>
              </a:lnSpc>
              <a:spcBef>
                <a:spcPts val="1000"/>
              </a:spcBef>
              <a:spcAft>
                <a:spcPts val="0"/>
              </a:spcAft>
              <a:buClr>
                <a:schemeClr val="dk1"/>
              </a:buClr>
              <a:buSzPts val="1200"/>
              <a:buNone/>
            </a:pPr>
            <a:r>
              <a:rPr b="1" lang="it-IT"/>
              <a:t>Introduction:</a:t>
            </a:r>
            <a:endParaRPr/>
          </a:p>
          <a:p>
            <a:pPr indent="-228600" lvl="0" marL="457200" rtl="0" algn="l">
              <a:lnSpc>
                <a:spcPct val="90000"/>
              </a:lnSpc>
              <a:spcBef>
                <a:spcPts val="1000"/>
              </a:spcBef>
              <a:spcAft>
                <a:spcPts val="0"/>
              </a:spcAft>
              <a:buSzPts val="1200"/>
              <a:buFont typeface="Arial"/>
              <a:buAutoNum type="arabicPeriod"/>
            </a:pPr>
            <a:r>
              <a:rPr b="1" lang="it-IT"/>
              <a:t>Discussion</a:t>
            </a:r>
            <a:r>
              <a:rPr lang="it-IT"/>
              <a:t>: Talk about why trees are important. Mention how they provide oxygen, improve air quality, support wildlife, and help the climate.</a:t>
            </a:r>
            <a:endParaRPr/>
          </a:p>
          <a:p>
            <a:pPr indent="-228600" lvl="0" marL="457200" rtl="0" algn="l">
              <a:lnSpc>
                <a:spcPct val="90000"/>
              </a:lnSpc>
              <a:spcBef>
                <a:spcPts val="1000"/>
              </a:spcBef>
              <a:spcAft>
                <a:spcPts val="0"/>
              </a:spcAft>
              <a:buClr>
                <a:schemeClr val="dk1"/>
              </a:buClr>
              <a:buSzPts val="1200"/>
              <a:buNone/>
            </a:pPr>
            <a:r>
              <a:rPr b="1" lang="it-IT"/>
              <a:t>Tree Planting:</a:t>
            </a:r>
            <a:endParaRPr/>
          </a:p>
          <a:p>
            <a:pPr indent="-228600" lvl="0" marL="457200" rtl="0" algn="l">
              <a:lnSpc>
                <a:spcPct val="90000"/>
              </a:lnSpc>
              <a:spcBef>
                <a:spcPts val="1000"/>
              </a:spcBef>
              <a:spcAft>
                <a:spcPts val="0"/>
              </a:spcAft>
              <a:buSzPts val="1200"/>
              <a:buFont typeface="Arial"/>
              <a:buAutoNum type="arabicPeriod"/>
            </a:pPr>
            <a:r>
              <a:rPr b="1" lang="it-IT"/>
              <a:t>Demonstration</a:t>
            </a:r>
            <a:r>
              <a:rPr lang="it-IT"/>
              <a:t>: Show how to plant a tree.</a:t>
            </a:r>
            <a:endParaRPr/>
          </a:p>
          <a:p>
            <a:pPr indent="-228600" lvl="0" marL="457200" rtl="0" algn="l">
              <a:lnSpc>
                <a:spcPct val="90000"/>
              </a:lnSpc>
              <a:spcBef>
                <a:spcPts val="1000"/>
              </a:spcBef>
              <a:spcAft>
                <a:spcPts val="0"/>
              </a:spcAft>
              <a:buSzPts val="1200"/>
              <a:buFont typeface="Arial"/>
              <a:buAutoNum type="arabicPeriod"/>
            </a:pPr>
            <a:r>
              <a:rPr b="1" lang="it-IT"/>
              <a:t>Participation</a:t>
            </a:r>
            <a:r>
              <a:rPr lang="it-IT"/>
              <a:t>: Let each student help plant a tree. They can dig, plant, or water. If using name tags, let them name their tree.</a:t>
            </a:r>
            <a:endParaRPr/>
          </a:p>
          <a:p>
            <a:pPr indent="-228600" lvl="0" marL="457200" rtl="0" algn="l">
              <a:lnSpc>
                <a:spcPct val="90000"/>
              </a:lnSpc>
              <a:spcBef>
                <a:spcPts val="1000"/>
              </a:spcBef>
              <a:spcAft>
                <a:spcPts val="0"/>
              </a:spcAft>
              <a:buClr>
                <a:schemeClr val="dk1"/>
              </a:buClr>
              <a:buSzPts val="1200"/>
              <a:buNone/>
            </a:pPr>
            <a:r>
              <a:rPr b="1" lang="it-IT"/>
              <a:t>Reflection:</a:t>
            </a:r>
            <a:endParaRPr/>
          </a:p>
          <a:p>
            <a:pPr indent="-228600" lvl="0" marL="457200" rtl="0" algn="l">
              <a:lnSpc>
                <a:spcPct val="90000"/>
              </a:lnSpc>
              <a:spcBef>
                <a:spcPts val="1000"/>
              </a:spcBef>
              <a:spcAft>
                <a:spcPts val="0"/>
              </a:spcAft>
              <a:buSzPts val="1200"/>
              <a:buFont typeface="Arial"/>
              <a:buAutoNum type="arabicPeriod"/>
            </a:pPr>
            <a:r>
              <a:rPr b="1" lang="it-IT"/>
              <a:t>Reflection Circle</a:t>
            </a:r>
            <a:r>
              <a:rPr lang="it-IT"/>
              <a:t>: After planting, sit in a circle and talk about what they learned and how they feel.</a:t>
            </a:r>
            <a:endParaRPr/>
          </a:p>
          <a:p>
            <a:pPr indent="-228600" lvl="0" marL="457200" rtl="0" algn="l">
              <a:lnSpc>
                <a:spcPct val="90000"/>
              </a:lnSpc>
              <a:spcBef>
                <a:spcPts val="1000"/>
              </a:spcBef>
              <a:spcAft>
                <a:spcPts val="0"/>
              </a:spcAft>
              <a:buClr>
                <a:schemeClr val="dk1"/>
              </a:buClr>
              <a:buSzPts val="1200"/>
              <a:buNone/>
            </a:pPr>
            <a:r>
              <a:rPr b="1" lang="it-IT"/>
              <a:t>Educational Outcome:</a:t>
            </a:r>
            <a:endParaRPr/>
          </a:p>
          <a:p>
            <a:pPr indent="-228600" lvl="0" marL="457200" rtl="0" algn="l">
              <a:lnSpc>
                <a:spcPct val="90000"/>
              </a:lnSpc>
              <a:spcBef>
                <a:spcPts val="1000"/>
              </a:spcBef>
              <a:spcAft>
                <a:spcPts val="0"/>
              </a:spcAft>
              <a:buSzPts val="1200"/>
              <a:buFont typeface="Arial"/>
              <a:buChar char="•"/>
            </a:pPr>
            <a:r>
              <a:rPr lang="it-IT"/>
              <a:t>Students learn how to plant and care for trees.</a:t>
            </a:r>
            <a:endParaRPr/>
          </a:p>
          <a:p>
            <a:pPr indent="-228600" lvl="0" marL="457200" rtl="0" algn="l">
              <a:lnSpc>
                <a:spcPct val="90000"/>
              </a:lnSpc>
              <a:spcBef>
                <a:spcPts val="1000"/>
              </a:spcBef>
              <a:spcAft>
                <a:spcPts val="0"/>
              </a:spcAft>
              <a:buSzPts val="1200"/>
              <a:buFont typeface="Arial"/>
              <a:buChar char="•"/>
            </a:pPr>
            <a:r>
              <a:rPr lang="it-IT"/>
              <a:t>They understand the importance of trees and how they help the environment.</a:t>
            </a:r>
            <a:endParaRPr/>
          </a:p>
          <a:p>
            <a:pPr indent="-228600" lvl="0" marL="457200" rtl="0" algn="l">
              <a:lnSpc>
                <a:spcPct val="90000"/>
              </a:lnSpc>
              <a:spcBef>
                <a:spcPts val="1000"/>
              </a:spcBef>
              <a:spcAft>
                <a:spcPts val="0"/>
              </a:spcAft>
              <a:buSzPts val="1200"/>
              <a:buFont typeface="Arial"/>
              <a:buChar char="•"/>
            </a:pPr>
            <a:r>
              <a:rPr lang="it-IT"/>
              <a:t>They feel good about helping the planet.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4"/>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200"/>
              <a:buNone/>
            </a:pPr>
            <a:r>
              <a:rPr lang="it-IT"/>
              <a:t>1. Introduction and Warm-Up (5 minutes)</a:t>
            </a:r>
            <a:endParaRPr/>
          </a:p>
          <a:p>
            <a:pPr indent="0" lvl="0" marL="0" rtl="0" algn="l">
              <a:lnSpc>
                <a:spcPct val="90000"/>
              </a:lnSpc>
              <a:spcBef>
                <a:spcPts val="1000"/>
              </a:spcBef>
              <a:spcAft>
                <a:spcPts val="0"/>
              </a:spcAft>
              <a:buClr>
                <a:schemeClr val="dk1"/>
              </a:buClr>
              <a:buSzPts val="1200"/>
              <a:buNone/>
            </a:pPr>
            <a:r>
              <a:rPr lang="it-IT"/>
              <a:t>Objective: Set the stage for the lesson, introduce the topic, and engage students.</a:t>
            </a:r>
            <a:endParaRPr/>
          </a:p>
          <a:p>
            <a:pPr indent="0" lvl="0" marL="0" rtl="0" algn="l">
              <a:lnSpc>
                <a:spcPct val="90000"/>
              </a:lnSpc>
              <a:spcBef>
                <a:spcPts val="1000"/>
              </a:spcBef>
              <a:spcAft>
                <a:spcPts val="0"/>
              </a:spcAft>
              <a:buClr>
                <a:schemeClr val="dk1"/>
              </a:buClr>
              <a:buSzPts val="1200"/>
              <a:buNone/>
            </a:pPr>
            <a:r>
              <a:rPr lang="it-IT"/>
              <a:t>Method: Begin with a brief interactive discussion to gauge students' prior knowledge and feelings about deforestation. You might use a quick quiz, a thought-provoking question, or a startling fact to spark interest.</a:t>
            </a:r>
            <a:endParaRPr/>
          </a:p>
          <a:p>
            <a:pPr indent="0" lvl="0" marL="0" rtl="0" algn="l">
              <a:lnSpc>
                <a:spcPct val="90000"/>
              </a:lnSpc>
              <a:spcBef>
                <a:spcPts val="1000"/>
              </a:spcBef>
              <a:spcAft>
                <a:spcPts val="0"/>
              </a:spcAft>
              <a:buClr>
                <a:schemeClr val="dk1"/>
              </a:buClr>
              <a:buSzPts val="1200"/>
              <a:buNone/>
            </a:pPr>
            <a:r>
              <a:rPr lang="it-IT"/>
              <a:t>2. Interactive Lecture (10 minutes)</a:t>
            </a:r>
            <a:endParaRPr/>
          </a:p>
          <a:p>
            <a:pPr indent="0" lvl="0" marL="0" rtl="0" algn="l">
              <a:lnSpc>
                <a:spcPct val="90000"/>
              </a:lnSpc>
              <a:spcBef>
                <a:spcPts val="1000"/>
              </a:spcBef>
              <a:spcAft>
                <a:spcPts val="0"/>
              </a:spcAft>
              <a:buClr>
                <a:schemeClr val="dk1"/>
              </a:buClr>
              <a:buSzPts val="1200"/>
              <a:buNone/>
            </a:pPr>
            <a:r>
              <a:rPr lang="it-IT"/>
              <a:t>Objective: Provide foundational knowledge about deforestation.</a:t>
            </a:r>
            <a:endParaRPr/>
          </a:p>
          <a:p>
            <a:pPr indent="0" lvl="0" marL="0" rtl="0" algn="l">
              <a:lnSpc>
                <a:spcPct val="90000"/>
              </a:lnSpc>
              <a:spcBef>
                <a:spcPts val="1000"/>
              </a:spcBef>
              <a:spcAft>
                <a:spcPts val="0"/>
              </a:spcAft>
              <a:buClr>
                <a:schemeClr val="dk1"/>
              </a:buClr>
              <a:buSzPts val="1200"/>
              <a:buNone/>
            </a:pPr>
            <a:r>
              <a:rPr lang="it-IT"/>
              <a:t>Method: Deliver a concise lecture using visuals such as slides or videos that highlight the main causes and effects of deforestation. Include global and local examples to illustrate the impact on biodiversity, climate, and human communities.</a:t>
            </a:r>
            <a:endParaRPr/>
          </a:p>
          <a:p>
            <a:pPr indent="0" lvl="0" marL="0" rtl="0" algn="l">
              <a:lnSpc>
                <a:spcPct val="90000"/>
              </a:lnSpc>
              <a:spcBef>
                <a:spcPts val="1000"/>
              </a:spcBef>
              <a:spcAft>
                <a:spcPts val="0"/>
              </a:spcAft>
              <a:buClr>
                <a:schemeClr val="dk1"/>
              </a:buClr>
              <a:buSzPts val="1200"/>
              <a:buNone/>
            </a:pPr>
            <a:r>
              <a:rPr lang="it-IT"/>
              <a:t>3. Group Discussion (5 minutes)</a:t>
            </a:r>
            <a:endParaRPr/>
          </a:p>
          <a:p>
            <a:pPr indent="0" lvl="0" marL="0" rtl="0" algn="l">
              <a:lnSpc>
                <a:spcPct val="90000"/>
              </a:lnSpc>
              <a:spcBef>
                <a:spcPts val="1000"/>
              </a:spcBef>
              <a:spcAft>
                <a:spcPts val="0"/>
              </a:spcAft>
              <a:buClr>
                <a:schemeClr val="dk1"/>
              </a:buClr>
              <a:buSzPts val="1200"/>
              <a:buNone/>
            </a:pPr>
            <a:r>
              <a:rPr lang="it-IT"/>
              <a:t>Objective: Encourage critical thinking and allow students to express their ideas and concerns about deforestation.</a:t>
            </a:r>
            <a:endParaRPr/>
          </a:p>
          <a:p>
            <a:pPr indent="0" lvl="0" marL="0" rtl="0" algn="l">
              <a:lnSpc>
                <a:spcPct val="90000"/>
              </a:lnSpc>
              <a:spcBef>
                <a:spcPts val="1000"/>
              </a:spcBef>
              <a:spcAft>
                <a:spcPts val="0"/>
              </a:spcAft>
              <a:buClr>
                <a:schemeClr val="dk1"/>
              </a:buClr>
              <a:buSzPts val="1200"/>
              <a:buNone/>
            </a:pPr>
            <a:r>
              <a:rPr lang="it-IT"/>
              <a:t>Method: Facilitate a short group discussion where students can share their thoughts on why deforestation occurs and discuss potential solutions. Use guiding questions to steer the conversation and ensure all students participate.</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5"/>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200"/>
              <a:buNone/>
            </a:pPr>
            <a:r>
              <a:rPr lang="it-IT"/>
              <a:t>4. Scratch Coding Activity (10 minutes)</a:t>
            </a:r>
            <a:endParaRPr/>
          </a:p>
          <a:p>
            <a:pPr indent="0" lvl="0" marL="0" rtl="0" algn="l">
              <a:lnSpc>
                <a:spcPct val="90000"/>
              </a:lnSpc>
              <a:spcBef>
                <a:spcPts val="1000"/>
              </a:spcBef>
              <a:spcAft>
                <a:spcPts val="0"/>
              </a:spcAft>
              <a:buClr>
                <a:schemeClr val="dk1"/>
              </a:buClr>
              <a:buSzPts val="1200"/>
              <a:buNone/>
            </a:pPr>
            <a:r>
              <a:rPr lang="it-IT"/>
              <a:t>Objective: Integrate technology to reinforce the lesson through a creative outlet.</a:t>
            </a:r>
            <a:endParaRPr/>
          </a:p>
          <a:p>
            <a:pPr indent="0" lvl="0" marL="0" rtl="0" algn="l">
              <a:lnSpc>
                <a:spcPct val="90000"/>
              </a:lnSpc>
              <a:spcBef>
                <a:spcPts val="1000"/>
              </a:spcBef>
              <a:spcAft>
                <a:spcPts val="0"/>
              </a:spcAft>
              <a:buClr>
                <a:schemeClr val="dk1"/>
              </a:buClr>
              <a:buSzPts val="1200"/>
              <a:buNone/>
            </a:pPr>
            <a:r>
              <a:rPr lang="it-IT"/>
              <a:t>Method: Guide students in a quick Scratch project where they create simple animations or interactive stories that illustrate the effects of deforestation or promote solutions. </a:t>
            </a:r>
            <a:endParaRPr/>
          </a:p>
          <a:p>
            <a:pPr indent="0" lvl="0" marL="0" rtl="0" algn="l">
              <a:lnSpc>
                <a:spcPct val="90000"/>
              </a:lnSpc>
              <a:spcBef>
                <a:spcPts val="1000"/>
              </a:spcBef>
              <a:spcAft>
                <a:spcPts val="0"/>
              </a:spcAft>
              <a:buClr>
                <a:schemeClr val="dk1"/>
              </a:buClr>
              <a:buSzPts val="1200"/>
              <a:buNone/>
            </a:pPr>
            <a:r>
              <a:rPr lang="it-IT"/>
              <a:t>5. Hands-On Activity (15 minutes)</a:t>
            </a:r>
            <a:endParaRPr/>
          </a:p>
          <a:p>
            <a:pPr indent="0" lvl="0" marL="0" rtl="0" algn="l">
              <a:lnSpc>
                <a:spcPct val="90000"/>
              </a:lnSpc>
              <a:spcBef>
                <a:spcPts val="1000"/>
              </a:spcBef>
              <a:spcAft>
                <a:spcPts val="0"/>
              </a:spcAft>
              <a:buClr>
                <a:schemeClr val="dk1"/>
              </a:buClr>
              <a:buSzPts val="1200"/>
              <a:buNone/>
            </a:pPr>
            <a:r>
              <a:rPr lang="it-IT"/>
              <a:t>Objective: Apply knowledge in a practical, engaging way.</a:t>
            </a:r>
            <a:endParaRPr/>
          </a:p>
          <a:p>
            <a:pPr indent="0" lvl="0" marL="0" rtl="0" algn="l">
              <a:lnSpc>
                <a:spcPct val="90000"/>
              </a:lnSpc>
              <a:spcBef>
                <a:spcPts val="1000"/>
              </a:spcBef>
              <a:spcAft>
                <a:spcPts val="0"/>
              </a:spcAft>
              <a:buClr>
                <a:schemeClr val="dk1"/>
              </a:buClr>
              <a:buSzPts val="1200"/>
              <a:buNone/>
            </a:pPr>
            <a:r>
              <a:rPr lang="it-IT"/>
              <a:t>Method: Conduct a hands-on activity such as the "Tree Planting Ceremony" described previously. If outdoor space isn't available, an alternative could be creating a small “forest” in a box using soil, seeds, and small plants to simulate the growth and importance of trees.</a:t>
            </a:r>
            <a:endParaRPr/>
          </a:p>
          <a:p>
            <a:pPr indent="0" lvl="0" marL="0" rtl="0" algn="l">
              <a:lnSpc>
                <a:spcPct val="90000"/>
              </a:lnSpc>
              <a:spcBef>
                <a:spcPts val="1000"/>
              </a:spcBef>
              <a:spcAft>
                <a:spcPts val="0"/>
              </a:spcAft>
              <a:buClr>
                <a:schemeClr val="dk1"/>
              </a:buClr>
              <a:buSzPts val="1200"/>
              <a:buNone/>
            </a:pPr>
            <a:r>
              <a:rPr lang="it-IT"/>
              <a:t>6. Wrap-Up and Reflection (5 minutes)</a:t>
            </a:r>
            <a:endParaRPr/>
          </a:p>
          <a:p>
            <a:pPr indent="0" lvl="0" marL="0" rtl="0" algn="l">
              <a:lnSpc>
                <a:spcPct val="90000"/>
              </a:lnSpc>
              <a:spcBef>
                <a:spcPts val="1000"/>
              </a:spcBef>
              <a:spcAft>
                <a:spcPts val="0"/>
              </a:spcAft>
              <a:buClr>
                <a:schemeClr val="dk1"/>
              </a:buClr>
              <a:buSzPts val="1200"/>
              <a:buNone/>
            </a:pPr>
            <a:r>
              <a:rPr lang="it-IT"/>
              <a:t>Objective: Consolidate learning and reflect on the lesson.</a:t>
            </a:r>
            <a:endParaRPr/>
          </a:p>
          <a:p>
            <a:pPr indent="0" lvl="0" marL="0" rtl="0" algn="l">
              <a:lnSpc>
                <a:spcPct val="90000"/>
              </a:lnSpc>
              <a:spcBef>
                <a:spcPts val="1000"/>
              </a:spcBef>
              <a:spcAft>
                <a:spcPts val="0"/>
              </a:spcAft>
              <a:buClr>
                <a:schemeClr val="dk1"/>
              </a:buClr>
              <a:buSzPts val="1200"/>
              <a:buNone/>
            </a:pPr>
            <a:r>
              <a:rPr lang="it-IT"/>
              <a:t>Method: Conclude the lesson with a brief recap of what was learned and why it matters. Ask students to reflect on one new thing they learned and one action they can take to help prevent deforestation. This could be done verbally or through a quick written exercise.</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46"/>
          <p:cNvSpPr txBox="1"/>
          <p:nvPr>
            <p:ph idx="1" type="body"/>
          </p:nvPr>
        </p:nvSpPr>
        <p:spPr>
          <a:xfrm>
            <a:off x="2667000" y="2299850"/>
            <a:ext cx="4294500" cy="3934800"/>
          </a:xfrm>
          <a:prstGeom prst="rect">
            <a:avLst/>
          </a:prstGeom>
          <a:noFill/>
          <a:ln>
            <a:noFill/>
          </a:ln>
        </p:spPr>
        <p:txBody>
          <a:bodyPr anchorCtr="0" anchor="t" bIns="45700" lIns="91425" spcFirstLastPara="1" rIns="91425" wrap="square" tIns="45700">
            <a:noAutofit/>
          </a:bodyPr>
          <a:lstStyle/>
          <a:p>
            <a:pPr indent="0" lvl="0" marL="0" rtl="0" algn="l">
              <a:lnSpc>
                <a:spcPct val="95000"/>
              </a:lnSpc>
              <a:spcBef>
                <a:spcPts val="0"/>
              </a:spcBef>
              <a:spcAft>
                <a:spcPts val="0"/>
              </a:spcAft>
              <a:buClr>
                <a:schemeClr val="dk1"/>
              </a:buClr>
              <a:buSzPts val="1100"/>
              <a:buFont typeface="Arial"/>
              <a:buNone/>
            </a:pPr>
            <a:r>
              <a:rPr b="1" lang="it-IT" sz="1100">
                <a:latin typeface="Calibri"/>
                <a:ea typeface="Calibri"/>
                <a:cs typeface="Calibri"/>
                <a:sym typeface="Calibri"/>
              </a:rPr>
              <a:t>Backdrop</a:t>
            </a:r>
            <a:endParaRPr b="1"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this is where we change the backdrop</a:t>
            </a:r>
            <a:endParaRPr b="1"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4]</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switch backdrop to 4</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[start lesson 4]</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go to x: -149, y: -119</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start sound computer beeps2</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say “Let’s visit Terra Verde!” for 3 seconds</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go to x: -88, y: -118</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broadcast [meet Flora]</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//Sunny moves across the sheet as Flora and the animals are talking</a:t>
            </a:r>
            <a:endParaRPr sz="1100">
              <a:solidFill>
                <a:srgbClr val="1155CC"/>
              </a:solidFill>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[tour affected areas]</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go to x:56, y:-111</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[help conservationists]</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go to x:67, y:75</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[end lesson 4]</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go to x:146, y:147</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start sound computer beeps 2</a:t>
            </a:r>
            <a:endParaRPr sz="1100">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This is the end of all 4 lessons</a:t>
            </a:r>
            <a:endParaRPr sz="1100">
              <a:solidFill>
                <a:srgbClr val="1155CC"/>
              </a:solidFill>
              <a:latin typeface="Calibri"/>
              <a:ea typeface="Calibri"/>
              <a:cs typeface="Calibri"/>
              <a:sym typeface="Calibri"/>
            </a:endParaRPr>
          </a:p>
          <a:p>
            <a:pPr indent="0" lvl="0" marL="0" rtl="0" algn="l">
              <a:lnSpc>
                <a:spcPct val="95000"/>
              </a:lnSpc>
              <a:spcBef>
                <a:spcPts val="0"/>
              </a:spcBef>
              <a:spcAft>
                <a:spcPts val="0"/>
              </a:spcAft>
              <a:buClr>
                <a:schemeClr val="dk1"/>
              </a:buClr>
              <a:buSzPts val="1100"/>
              <a:buFont typeface="Arial"/>
              <a:buNone/>
            </a:pPr>
            <a:r>
              <a:rPr lang="it-IT" sz="1100">
                <a:latin typeface="Calibri"/>
                <a:ea typeface="Calibri"/>
                <a:cs typeface="Calibri"/>
                <a:sym typeface="Calibri"/>
              </a:rPr>
              <a:t>say “Thanks for helping, Flora!” for 3 seconds</a:t>
            </a:r>
            <a:endParaRPr b="1">
              <a:solidFill>
                <a:srgbClr val="1D1D1B"/>
              </a:solidFill>
              <a:latin typeface="Helvetica Neue"/>
              <a:ea typeface="Helvetica Neue"/>
              <a:cs typeface="Helvetica Neue"/>
              <a:sym typeface="Helvetica Neue"/>
            </a:endParaRPr>
          </a:p>
        </p:txBody>
      </p:sp>
      <p:sp>
        <p:nvSpPr>
          <p:cNvPr id="335" name="Google Shape;335;p46"/>
          <p:cNvSpPr txBox="1"/>
          <p:nvPr>
            <p:ph idx="1" type="body"/>
          </p:nvPr>
        </p:nvSpPr>
        <p:spPr>
          <a:xfrm>
            <a:off x="7657500" y="2299850"/>
            <a:ext cx="3438000" cy="39348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Flora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[meet Flora]</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“Welcome! Let's talk about deforestation.”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[tour affected areas]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[tour affected areas]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“Deforestation is harming our forest and wildlife.”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[meet animals]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solidFill>
                  <a:srgbClr val="1155CC"/>
                </a:solidFill>
                <a:latin typeface="Calibri"/>
                <a:ea typeface="Calibri"/>
                <a:cs typeface="Calibri"/>
                <a:sym typeface="Calibri"/>
              </a:rPr>
              <a:t>// the animals appear, you can see the code for them below</a:t>
            </a:r>
            <a:endParaRPr sz="1100">
              <a:solidFill>
                <a:srgbClr val="1155CC"/>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[help conservationists]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“Let's help with reforestation and protect the forest.”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wait 1 second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“We need strong laws to protect our forests.”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sz="1100">
                <a:latin typeface="Calibri"/>
                <a:ea typeface="Calibri"/>
                <a:cs typeface="Calibri"/>
                <a:sym typeface="Calibri"/>
              </a:rPr>
              <a:t>broadcast end lesson 4</a:t>
            </a:r>
            <a:endParaRPr b="1">
              <a:solidFill>
                <a:srgbClr val="1D1D1B"/>
              </a:solidFill>
              <a:latin typeface="Helvetica Neue"/>
              <a:ea typeface="Helvetica Neue"/>
              <a:cs typeface="Helvetica Neue"/>
              <a:sym typeface="Helvetica Neue"/>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7"/>
          <p:cNvSpPr txBox="1"/>
          <p:nvPr>
            <p:ph idx="1" type="body"/>
          </p:nvPr>
        </p:nvSpPr>
        <p:spPr>
          <a:xfrm>
            <a:off x="2758925" y="2284725"/>
            <a:ext cx="6643800" cy="3934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a:latin typeface="Calibri"/>
                <a:ea typeface="Calibri"/>
                <a:cs typeface="Calibri"/>
                <a:sym typeface="Calibri"/>
              </a:rPr>
              <a:t>Monkey Sprite</a:t>
            </a:r>
            <a:endParaRPr b="1">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when I receive [meet animals]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show</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say “We lost our home due to logging” for 2 seconds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hide</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a:latin typeface="Calibri"/>
                <a:ea typeface="Calibri"/>
                <a:cs typeface="Calibri"/>
                <a:sym typeface="Calibri"/>
              </a:rPr>
              <a:t>Bird Sprite</a:t>
            </a:r>
            <a:endParaRPr b="1">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when I receive [meet animals]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show</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wait 3 seconds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say “I can’t find a place to nest.” for 2 seconds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hide</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broadcast [help conservationists]</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a:latin typeface="Calibri"/>
                <a:ea typeface="Calibri"/>
                <a:cs typeface="Calibri"/>
                <a:sym typeface="Calibri"/>
              </a:rPr>
              <a:t>To reset stage:</a:t>
            </a:r>
            <a:endParaRPr b="1">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a:latin typeface="Calibri"/>
                <a:ea typeface="Calibri"/>
                <a:cs typeface="Calibri"/>
                <a:sym typeface="Calibri"/>
              </a:rPr>
              <a:t>When </a:t>
            </a:r>
            <a:r>
              <a:rPr b="1" lang="it-IT">
                <a:solidFill>
                  <a:srgbClr val="38761D"/>
                </a:solidFill>
                <a:latin typeface="Calibri"/>
                <a:ea typeface="Calibri"/>
                <a:cs typeface="Calibri"/>
                <a:sym typeface="Calibri"/>
              </a:rPr>
              <a:t>green flag</a:t>
            </a:r>
            <a:r>
              <a:rPr lang="it-IT">
                <a:latin typeface="Calibri"/>
                <a:ea typeface="Calibri"/>
                <a:cs typeface="Calibri"/>
                <a:sym typeface="Calibri"/>
              </a:rPr>
              <a:t> is clicked</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None/>
            </a:pPr>
            <a:r>
              <a:rPr lang="it-IT">
                <a:latin typeface="Calibri"/>
                <a:ea typeface="Calibri"/>
                <a:cs typeface="Calibri"/>
                <a:sym typeface="Calibri"/>
              </a:rPr>
              <a:t>Switch backdrop to 1</a:t>
            </a:r>
            <a:endParaRPr b="1" sz="1300">
              <a:solidFill>
                <a:srgbClr val="1D1D1B"/>
              </a:solidFill>
              <a:latin typeface="Helvetica Neue"/>
              <a:ea typeface="Helvetica Neue"/>
              <a:cs typeface="Helvetica Neue"/>
              <a:sym typeface="Helvetica Neue"/>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9"/>
          <p:cNvSpPr txBox="1"/>
          <p:nvPr>
            <p:ph idx="1" type="body"/>
          </p:nvPr>
        </p:nvSpPr>
        <p:spPr>
          <a:xfrm>
            <a:off x="2667000" y="2299855"/>
            <a:ext cx="8686800"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200"/>
              <a:buNone/>
            </a:pPr>
            <a:r>
              <a:t/>
            </a:r>
            <a:endParaRPr b="1"/>
          </a:p>
          <a:p>
            <a:pPr indent="0" lvl="0" marL="0" rtl="0" algn="l">
              <a:lnSpc>
                <a:spcPct val="90000"/>
              </a:lnSpc>
              <a:spcBef>
                <a:spcPts val="1000"/>
              </a:spcBef>
              <a:spcAft>
                <a:spcPts val="0"/>
              </a:spcAft>
              <a:buClr>
                <a:schemeClr val="dk1"/>
              </a:buClr>
              <a:buSzPts val="1200"/>
              <a:buNone/>
            </a:pPr>
            <a:r>
              <a:t/>
            </a:r>
            <a:endParaRPr b="1"/>
          </a:p>
          <a:p>
            <a:pPr indent="0" lvl="0" marL="0" rtl="0" algn="l">
              <a:lnSpc>
                <a:spcPct val="90000"/>
              </a:lnSpc>
              <a:spcBef>
                <a:spcPts val="1000"/>
              </a:spcBef>
              <a:spcAft>
                <a:spcPts val="0"/>
              </a:spcAft>
              <a:buClr>
                <a:schemeClr val="dk1"/>
              </a:buClr>
              <a:buSzPts val="1200"/>
              <a:buNone/>
            </a:pPr>
            <a:r>
              <a:t/>
            </a:r>
            <a:endParaRPr/>
          </a:p>
        </p:txBody>
      </p:sp>
      <p:sp>
        <p:nvSpPr>
          <p:cNvPr id="346" name="Google Shape;346;p49"/>
          <p:cNvSpPr txBox="1"/>
          <p:nvPr/>
        </p:nvSpPr>
        <p:spPr>
          <a:xfrm>
            <a:off x="3057807" y="2738766"/>
            <a:ext cx="7281249" cy="33239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Step-by-Step Instructions:</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Create Sprites:</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Add sprites for Sunny, Flora, Monkey, and Bird.</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Position them on the stage.</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Set Up Backdrops:</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Choose forest and deforested area backdrops.</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Add Scripts to Sprites:</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Follow the simplified code outline above to add scripts to each sprite.</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Roboto Mono"/>
              <a:ea typeface="Roboto Mono"/>
              <a:cs typeface="Roboto Mono"/>
              <a:sym typeface="Roboto Mono"/>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Test the Project:</a:t>
            </a:r>
            <a:endParaRPr/>
          </a:p>
          <a:p>
            <a:pPr indent="0" lvl="0" marL="0" marR="0" rtl="0" algn="l">
              <a:lnSpc>
                <a:spcPct val="100000"/>
              </a:lnSpc>
              <a:spcBef>
                <a:spcPts val="0"/>
              </a:spcBef>
              <a:spcAft>
                <a:spcPts val="0"/>
              </a:spcAft>
              <a:buNone/>
            </a:pPr>
            <a:r>
              <a:rPr b="0" i="0" lang="it-IT" sz="1400" u="none" cap="none" strike="noStrike">
                <a:solidFill>
                  <a:srgbClr val="000000"/>
                </a:solidFill>
                <a:latin typeface="Roboto Mono"/>
                <a:ea typeface="Roboto Mono"/>
                <a:cs typeface="Roboto Mono"/>
                <a:sym typeface="Roboto Mono"/>
              </a:rPr>
              <a:t>Click the green flag to start the animation and follow the interactions.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4"/>
          <p:cNvSpPr txBox="1"/>
          <p:nvPr>
            <p:ph idx="1" type="body"/>
          </p:nvPr>
        </p:nvSpPr>
        <p:spPr>
          <a:xfrm>
            <a:off x="2763520" y="2299855"/>
            <a:ext cx="8590280" cy="39346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Kurbi, the king of the planet Proxima, famous for its resemblance to Earth, decides to send his son Sunny, a robot, around the universe to find three solutions for the increasing problems affecting their planet's life.</a:t>
            </a:r>
            <a:endParaRPr/>
          </a:p>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First on the list is the planet Earth. Sunny prepares his spaceship and departs. After two days, he arrives at his destination and parks his ship on a parking lot nearby Rome. In the distance, he spots a child his age and explains his problem. The boy whose name was Rubi immediately shows willingness to help him. Sunny is impressed by the cleanliness of the streets on the new planet, and the child explains the recycling process.</a:t>
            </a:r>
            <a:endParaRPr/>
          </a:p>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Sunny and Rubi venture into the woods to reach the recycling center, where they encounter an owl perched on a tree. The owl explains how recycling works and educates the robot with examples. Sunny achieves the first solution.</a:t>
            </a:r>
            <a:endParaRPr/>
          </a:p>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Next, Rubi suggests to Sunny that they must help animals to ensure their survival. He suggests to go and talk to Mr. Beaver on the banks of the Tiber River for more information. Sunny and the child reach the river, where Mr. Beaver explains ways to save animals, providing examples on biodiversity. Sunny achieves the second solution.</a:t>
            </a:r>
            <a:endParaRPr/>
          </a:p>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Finally, to aid Earth's ecosystem, Rubi suggests to plant some trees because trees provide shelter and oxygen to people and animals. So, they decide to plant several trees and after that they created a little song : “If we work together, the Earth will get better. The land will be cleaner. The trees will be greener. The sky will be bluer, and the air will be cleaner.” Sunny achieves the third solution.</a:t>
            </a:r>
            <a:endParaRPr/>
          </a:p>
          <a:p>
            <a:pPr indent="0" lvl="0" marL="0" rtl="0" algn="l">
              <a:lnSpc>
                <a:spcPct val="90000"/>
              </a:lnSpc>
              <a:spcBef>
                <a:spcPts val="0"/>
              </a:spcBef>
              <a:spcAft>
                <a:spcPts val="0"/>
              </a:spcAft>
              <a:buClr>
                <a:srgbClr val="1D1D1B"/>
              </a:buClr>
              <a:buSzPts val="1112"/>
              <a:buNone/>
            </a:pPr>
            <a:r>
              <a:rPr lang="it-IT">
                <a:latin typeface="Roboto Mono"/>
                <a:ea typeface="Roboto Mono"/>
                <a:cs typeface="Roboto Mono"/>
                <a:sym typeface="Roboto Mono"/>
              </a:rPr>
              <a:t>In the end, Sunny says: “For all that you’ve done, me,  Sunny, I say a great big thank you!” He returns to his spaceship and heads back to Planet Proxima.</a:t>
            </a:r>
            <a:endParaRPr/>
          </a:p>
          <a:p>
            <a:pPr indent="0" lvl="0" marL="0" rtl="0" algn="l">
              <a:lnSpc>
                <a:spcPct val="90000"/>
              </a:lnSpc>
              <a:spcBef>
                <a:spcPts val="0"/>
              </a:spcBef>
              <a:spcAft>
                <a:spcPts val="0"/>
              </a:spcAft>
              <a:buClr>
                <a:srgbClr val="1D1D1B"/>
              </a:buClr>
              <a:buSzPts val="1112"/>
              <a:buNone/>
            </a:pPr>
            <a:r>
              <a:t/>
            </a:r>
            <a:endParaRPr>
              <a:latin typeface="Roboto Mono"/>
              <a:ea typeface="Roboto Mono"/>
              <a:cs typeface="Roboto Mono"/>
              <a:sym typeface="Roboto Mono"/>
            </a:endParaRPr>
          </a:p>
        </p:txBody>
      </p:sp>
      <p:sp>
        <p:nvSpPr>
          <p:cNvPr id="157" name="Google Shape;157;p4"/>
          <p:cNvSpPr txBox="1"/>
          <p:nvPr>
            <p:ph idx="2" type="body"/>
          </p:nvPr>
        </p:nvSpPr>
        <p:spPr>
          <a:xfrm>
            <a:off x="390236" y="3700319"/>
            <a:ext cx="1687946" cy="39139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00A5CC"/>
              </a:buClr>
              <a:buSzPts val="1500"/>
              <a:buNone/>
            </a:pPr>
            <a:r>
              <a:rPr lang="it-IT"/>
              <a:t>Life and land</a:t>
            </a:r>
            <a:endParaRPr/>
          </a:p>
        </p:txBody>
      </p:sp>
      <p:sp>
        <p:nvSpPr>
          <p:cNvPr id="158" name="Google Shape;158;p4"/>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BBAB95"/>
              </a:buClr>
              <a:buSzPts val="2800"/>
              <a:buNone/>
            </a:pPr>
            <a:r>
              <a:t/>
            </a:r>
            <a:endParaRPr/>
          </a:p>
        </p:txBody>
      </p:sp>
      <p:sp>
        <p:nvSpPr>
          <p:cNvPr id="159" name="Google Shape;159;p4"/>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rgbClr val="00A5CC"/>
              </a:buClr>
              <a:buSzPct val="100000"/>
              <a:buNone/>
            </a:pPr>
            <a:r>
              <a:rPr lang="it-IT"/>
              <a:t>SUNNY, THE PROXIMA’S ROBOT</a:t>
            </a:r>
            <a:endParaRPr/>
          </a:p>
        </p:txBody>
      </p:sp>
      <p:sp>
        <p:nvSpPr>
          <p:cNvPr id="160" name="Google Shape;160;p4"/>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000"/>
              <a:buNone/>
            </a:pPr>
            <a:r>
              <a:rPr lang="it-IT"/>
              <a:t>PROTECT – RESTORE - PROMOTE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5"/>
          <p:cNvSpPr txBox="1"/>
          <p:nvPr>
            <p:ph idx="1" type="body"/>
          </p:nvPr>
        </p:nvSpPr>
        <p:spPr>
          <a:xfrm>
            <a:off x="2738649" y="2469030"/>
            <a:ext cx="4078610" cy="3934800"/>
          </a:xfrm>
          <a:prstGeom prst="rect">
            <a:avLst/>
          </a:prstGeom>
          <a:noFill/>
          <a:ln>
            <a:noFill/>
          </a:ln>
        </p:spPr>
        <p:txBody>
          <a:bodyPr anchorCtr="0" anchor="t" bIns="45700" lIns="91425" spcFirstLastPara="1" rIns="91425" wrap="square" tIns="45700">
            <a:normAutofit/>
          </a:bodyPr>
          <a:lstStyle/>
          <a:p>
            <a:pPr indent="-171450" lvl="0" marL="171450" rtl="0" algn="l">
              <a:lnSpc>
                <a:spcPct val="90000"/>
              </a:lnSpc>
              <a:spcBef>
                <a:spcPts val="1000"/>
              </a:spcBef>
              <a:spcAft>
                <a:spcPts val="0"/>
              </a:spcAft>
              <a:buClr>
                <a:schemeClr val="dk1"/>
              </a:buClr>
              <a:buSzPts val="1200"/>
              <a:buFont typeface="Arial"/>
              <a:buChar char="•"/>
            </a:pPr>
            <a:r>
              <a:rPr lang="it-IT"/>
              <a:t>Understanding Environmental Impact: Students will learn about the negative consequences of improper waste disposal on the environment, particularly in urban areas like Rome.</a:t>
            </a:r>
            <a:endParaRPr/>
          </a:p>
          <a:p>
            <a:pPr indent="-171450" lvl="0" marL="171450" rtl="0" algn="l">
              <a:lnSpc>
                <a:spcPct val="90000"/>
              </a:lnSpc>
              <a:spcBef>
                <a:spcPts val="1000"/>
              </a:spcBef>
              <a:spcAft>
                <a:spcPts val="0"/>
              </a:spcAft>
              <a:buClr>
                <a:schemeClr val="dk1"/>
              </a:buClr>
              <a:buSzPts val="1200"/>
              <a:buFont typeface="Arial"/>
              <a:buChar char="•"/>
            </a:pPr>
            <a:r>
              <a:rPr lang="it-IT"/>
              <a:t>Importance of Waste Separation: Students will understand the importance of separating waste into different categories: recyclables, compostables, and landfill items.</a:t>
            </a:r>
            <a:endParaRPr/>
          </a:p>
          <a:p>
            <a:pPr indent="-171450" lvl="0" marL="171450" rtl="0" algn="l">
              <a:lnSpc>
                <a:spcPct val="90000"/>
              </a:lnSpc>
              <a:spcBef>
                <a:spcPts val="1000"/>
              </a:spcBef>
              <a:spcAft>
                <a:spcPts val="0"/>
              </a:spcAft>
              <a:buClr>
                <a:schemeClr val="dk1"/>
              </a:buClr>
              <a:buSzPts val="1200"/>
              <a:buFont typeface="Arial"/>
              <a:buChar char="•"/>
            </a:pPr>
            <a:r>
              <a:rPr lang="it-IT"/>
              <a:t>Practical Waste Management Skills: Students will acquire practical skills in identifying and sorting different types of waste.</a:t>
            </a:r>
            <a:endParaRPr/>
          </a:p>
          <a:p>
            <a:pPr indent="-171450" lvl="0" marL="171450" rtl="0" algn="l">
              <a:lnSpc>
                <a:spcPct val="90000"/>
              </a:lnSpc>
              <a:spcBef>
                <a:spcPts val="1000"/>
              </a:spcBef>
              <a:spcAft>
                <a:spcPts val="0"/>
              </a:spcAft>
              <a:buClr>
                <a:schemeClr val="dk1"/>
              </a:buClr>
              <a:buSzPts val="1200"/>
              <a:buFont typeface="Arial"/>
              <a:buChar char="•"/>
            </a:pPr>
            <a:r>
              <a:rPr lang="it-IT"/>
              <a:t>Awareness and Responsibility: Students will develop a sense of responsibility towards their community and the environment by recognizing their role in waste management.</a:t>
            </a:r>
            <a:endParaRPr/>
          </a:p>
        </p:txBody>
      </p:sp>
      <p:sp>
        <p:nvSpPr>
          <p:cNvPr id="166" name="Google Shape;166;p5"/>
          <p:cNvSpPr txBox="1"/>
          <p:nvPr>
            <p:ph idx="2" type="body"/>
          </p:nvPr>
        </p:nvSpPr>
        <p:spPr>
          <a:xfrm>
            <a:off x="7279689" y="2260600"/>
            <a:ext cx="4078610" cy="39348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0"/>
              </a:spcBef>
              <a:spcAft>
                <a:spcPts val="0"/>
              </a:spcAft>
              <a:buClr>
                <a:srgbClr val="1D1D1B"/>
              </a:buClr>
              <a:buSzPts val="840"/>
              <a:buNone/>
            </a:pPr>
            <a:r>
              <a:t/>
            </a:r>
            <a:endParaRPr sz="1050">
              <a:latin typeface="Roboto Mono"/>
              <a:ea typeface="Roboto Mono"/>
              <a:cs typeface="Roboto Mono"/>
              <a:sym typeface="Roboto Mono"/>
            </a:endParaRPr>
          </a:p>
          <a:p>
            <a:pPr indent="0" lvl="0" marL="0" rtl="0" algn="just">
              <a:lnSpc>
                <a:spcPct val="80000"/>
              </a:lnSpc>
              <a:spcBef>
                <a:spcPts val="0"/>
              </a:spcBef>
              <a:spcAft>
                <a:spcPts val="0"/>
              </a:spcAft>
              <a:buClr>
                <a:srgbClr val="1D1D1B"/>
              </a:buClr>
              <a:buSzPts val="840"/>
              <a:buNone/>
            </a:pPr>
            <a:r>
              <a:t/>
            </a:r>
            <a:endParaRPr sz="1050">
              <a:latin typeface="Roboto Mono"/>
              <a:ea typeface="Roboto Mono"/>
              <a:cs typeface="Roboto Mono"/>
              <a:sym typeface="Roboto Mono"/>
            </a:endParaRPr>
          </a:p>
          <a:p>
            <a:pPr indent="0" lvl="0" marL="0" rtl="0" algn="just">
              <a:lnSpc>
                <a:spcPct val="80000"/>
              </a:lnSpc>
              <a:spcBef>
                <a:spcPts val="0"/>
              </a:spcBef>
              <a:spcAft>
                <a:spcPts val="0"/>
              </a:spcAft>
              <a:buClr>
                <a:srgbClr val="1D1D1B"/>
              </a:buClr>
              <a:buSzPts val="840"/>
              <a:buNone/>
            </a:pPr>
            <a:r>
              <a:rPr b="1" lang="it-IT" sz="1100">
                <a:latin typeface="Roboto Mono"/>
                <a:ea typeface="Roboto Mono"/>
                <a:cs typeface="Roboto Mono"/>
                <a:sym typeface="Roboto Mono"/>
              </a:rPr>
              <a:t>Sunny</a:t>
            </a:r>
            <a:r>
              <a:rPr lang="it-IT" sz="1100">
                <a:latin typeface="Roboto Mono"/>
                <a:ea typeface="Roboto Mono"/>
                <a:cs typeface="Roboto Mono"/>
                <a:sym typeface="Roboto Mono"/>
              </a:rPr>
              <a:t> the robot traveled across the galaxy, visiting various planets to find solutions to environmental problems. One day, he arrived on Earth and landed in the beautiful city of </a:t>
            </a:r>
            <a:r>
              <a:rPr b="1" lang="it-IT" sz="1100">
                <a:latin typeface="Roboto Mono"/>
                <a:ea typeface="Roboto Mono"/>
                <a:cs typeface="Roboto Mono"/>
                <a:sym typeface="Roboto Mono"/>
              </a:rPr>
              <a:t>Rome</a:t>
            </a:r>
            <a:r>
              <a:rPr lang="it-IT" sz="1100">
                <a:latin typeface="Roboto Mono"/>
                <a:ea typeface="Roboto Mono"/>
                <a:cs typeface="Roboto Mono"/>
                <a:sym typeface="Roboto Mono"/>
              </a:rPr>
              <a:t>. </a:t>
            </a:r>
            <a:endParaRPr/>
          </a:p>
          <a:p>
            <a:pPr indent="0" lvl="0" marL="0" rtl="0" algn="just">
              <a:lnSpc>
                <a:spcPct val="80000"/>
              </a:lnSpc>
              <a:spcBef>
                <a:spcPts val="0"/>
              </a:spcBef>
              <a:spcAft>
                <a:spcPts val="0"/>
              </a:spcAft>
              <a:buClr>
                <a:srgbClr val="1D1D1B"/>
              </a:buClr>
              <a:buSzPts val="840"/>
              <a:buNone/>
            </a:pPr>
            <a:r>
              <a:rPr lang="it-IT" sz="1100">
                <a:latin typeface="Roboto Mono"/>
                <a:ea typeface="Roboto Mono"/>
                <a:cs typeface="Roboto Mono"/>
                <a:sym typeface="Roboto Mono"/>
              </a:rPr>
              <a:t>There, he met </a:t>
            </a:r>
            <a:r>
              <a:rPr b="1" lang="it-IT" sz="1100">
                <a:latin typeface="Roboto Mono"/>
                <a:ea typeface="Roboto Mono"/>
                <a:cs typeface="Roboto Mono"/>
                <a:sym typeface="Roboto Mono"/>
              </a:rPr>
              <a:t>Rubi, </a:t>
            </a:r>
            <a:r>
              <a:rPr lang="it-IT" sz="1100">
                <a:latin typeface="Roboto Mono"/>
                <a:ea typeface="Roboto Mono"/>
                <a:cs typeface="Roboto Mono"/>
                <a:sym typeface="Roboto Mono"/>
              </a:rPr>
              <a:t>a young boy dedicated to keeping her city clean. Together, they noticed how waste was piling up, invading the streets, and ruining the scenic beauty of Rome. Sunny saw the negative impacts of neglecting the landscape—overflowing trash bins, polluted parks, and blocked waterways causing harm to wildlife and the environment. Rubi explained the importance of separating waste into recyclables, compostables, and landfill items. She showed Sunny how proper waste management helps keep the city clean, reduces pollution, and conserves resources. Inspired, Sunny and Rubi worked together to show the residents of Rome the importance of taking care of their surroundings. </a:t>
            </a:r>
            <a:endParaRPr/>
          </a:p>
          <a:p>
            <a:pPr indent="0" lvl="0" marL="0" rtl="0" algn="just">
              <a:lnSpc>
                <a:spcPct val="80000"/>
              </a:lnSpc>
              <a:spcBef>
                <a:spcPts val="0"/>
              </a:spcBef>
              <a:spcAft>
                <a:spcPts val="0"/>
              </a:spcAft>
              <a:buClr>
                <a:srgbClr val="1D1D1B"/>
              </a:buClr>
              <a:buSzPts val="840"/>
              <a:buNone/>
            </a:pPr>
            <a:r>
              <a:rPr lang="it-IT" sz="1100">
                <a:latin typeface="Roboto Mono"/>
                <a:ea typeface="Roboto Mono"/>
                <a:cs typeface="Roboto Mono"/>
                <a:sym typeface="Roboto Mono"/>
              </a:rPr>
              <a:t>They emphasized that by making a small effort in separating waste, everyone could make a big difference in preserving the beauty of their city and the health of the planet.</a:t>
            </a:r>
            <a:endParaRPr sz="1100">
              <a:latin typeface="Roboto Mono"/>
              <a:ea typeface="Roboto Mono"/>
              <a:cs typeface="Roboto Mono"/>
              <a:sym typeface="Roboto Mono"/>
            </a:endParaRPr>
          </a:p>
        </p:txBody>
      </p:sp>
      <p:sp>
        <p:nvSpPr>
          <p:cNvPr id="167" name="Google Shape;167;p5"/>
          <p:cNvSpPr txBox="1"/>
          <p:nvPr>
            <p:ph idx="3" type="body"/>
          </p:nvPr>
        </p:nvSpPr>
        <p:spPr>
          <a:xfrm>
            <a:off x="10792905" y="527046"/>
            <a:ext cx="1084262"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BBAB95"/>
              </a:buClr>
              <a:buSzPts val="2800"/>
              <a:buNone/>
            </a:pPr>
            <a:r>
              <a:t/>
            </a:r>
            <a:endParaRPr/>
          </a:p>
        </p:txBody>
      </p:sp>
      <p:sp>
        <p:nvSpPr>
          <p:cNvPr id="168" name="Google Shape;168;p5"/>
          <p:cNvSpPr txBox="1"/>
          <p:nvPr>
            <p:ph idx="4" type="body"/>
          </p:nvPr>
        </p:nvSpPr>
        <p:spPr>
          <a:xfrm>
            <a:off x="2667000" y="527046"/>
            <a:ext cx="3992418"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800"/>
              <a:buNone/>
            </a:pPr>
            <a:r>
              <a:rPr lang="it-IT"/>
              <a:t>LESSON 1 </a:t>
            </a:r>
            <a:endParaRPr/>
          </a:p>
        </p:txBody>
      </p:sp>
      <p:sp>
        <p:nvSpPr>
          <p:cNvPr id="169" name="Google Shape;169;p5"/>
          <p:cNvSpPr txBox="1"/>
          <p:nvPr>
            <p:ph idx="5" type="body"/>
          </p:nvPr>
        </p:nvSpPr>
        <p:spPr>
          <a:xfrm>
            <a:off x="2666999" y="1050921"/>
            <a:ext cx="8832273" cy="52387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A5CC"/>
              </a:buClr>
              <a:buSzPts val="2000"/>
              <a:buNone/>
            </a:pPr>
            <a:r>
              <a:rPr lang="it-IT"/>
              <a:t>TOPIC INTRO</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idx="1" type="body"/>
          </p:nvPr>
        </p:nvSpPr>
        <p:spPr>
          <a:xfrm>
            <a:off x="2679826" y="2330600"/>
            <a:ext cx="8691326" cy="3934800"/>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chemeClr val="dk1"/>
              </a:buClr>
              <a:buSzPts val="1200"/>
              <a:buNone/>
            </a:pPr>
            <a:r>
              <a:rPr b="1" lang="it-IT" sz="1100"/>
              <a:t>Activity Description: Fixing Our Environment</a:t>
            </a:r>
            <a:endParaRPr/>
          </a:p>
          <a:p>
            <a:pPr indent="-228600" lvl="0" marL="457200" rtl="0" algn="l">
              <a:lnSpc>
                <a:spcPct val="90000"/>
              </a:lnSpc>
              <a:spcBef>
                <a:spcPts val="1000"/>
              </a:spcBef>
              <a:spcAft>
                <a:spcPts val="0"/>
              </a:spcAft>
              <a:buClr>
                <a:schemeClr val="dk1"/>
              </a:buClr>
              <a:buSzPts val="1200"/>
              <a:buNone/>
            </a:pPr>
            <a:r>
              <a:rPr b="1" lang="it-IT" sz="1100"/>
              <a:t>Objective:</a:t>
            </a:r>
            <a:r>
              <a:rPr lang="it-IT" sz="1100"/>
              <a:t> To help students identify environmental issues and brainstorm solutions to improve and maintain their surroundings, culminating in creating a list of "10 Advices to Save the Planet.“</a:t>
            </a:r>
            <a:endParaRPr/>
          </a:p>
          <a:p>
            <a:pPr indent="-228600" lvl="0" marL="457200" rtl="0" algn="l">
              <a:lnSpc>
                <a:spcPct val="90000"/>
              </a:lnSpc>
              <a:spcBef>
                <a:spcPts val="1000"/>
              </a:spcBef>
              <a:spcAft>
                <a:spcPts val="0"/>
              </a:spcAft>
              <a:buClr>
                <a:schemeClr val="dk1"/>
              </a:buClr>
              <a:buSzPts val="1200"/>
              <a:buNone/>
            </a:pPr>
            <a:r>
              <a:rPr b="1" lang="it-IT" sz="1100"/>
              <a:t>Materials Needed: </a:t>
            </a:r>
            <a:r>
              <a:rPr lang="it-IT" sz="1100"/>
              <a:t>Images of degraded environments (polluted streets, littered parks, etc.)Images of well-maintained environments (clean parks, organized recycling centers, etc.)Whiteboard or large paper for brainstorming, Markers or pens.</a:t>
            </a:r>
            <a:endParaRPr/>
          </a:p>
          <a:p>
            <a:pPr indent="-228600" lvl="0" marL="457200" rtl="0" algn="l">
              <a:lnSpc>
                <a:spcPct val="90000"/>
              </a:lnSpc>
              <a:spcBef>
                <a:spcPts val="1000"/>
              </a:spcBef>
              <a:spcAft>
                <a:spcPts val="0"/>
              </a:spcAft>
              <a:buClr>
                <a:schemeClr val="dk1"/>
              </a:buClr>
              <a:buSzPts val="1200"/>
              <a:buNone/>
            </a:pPr>
            <a:r>
              <a:rPr b="1" lang="it-IT" sz="1100"/>
              <a:t>Begin </a:t>
            </a:r>
            <a:r>
              <a:rPr lang="it-IT" sz="1100"/>
              <a:t>with a brief discussion on the importance of a clean environment and the negative effects of pollution and waste.</a:t>
            </a:r>
            <a:endParaRPr/>
          </a:p>
          <a:p>
            <a:pPr indent="-228600" lvl="0" marL="457200" rtl="0" algn="l">
              <a:lnSpc>
                <a:spcPct val="90000"/>
              </a:lnSpc>
              <a:spcBef>
                <a:spcPts val="1000"/>
              </a:spcBef>
              <a:spcAft>
                <a:spcPts val="0"/>
              </a:spcAft>
              <a:buClr>
                <a:schemeClr val="dk1"/>
              </a:buClr>
              <a:buSzPts val="1200"/>
              <a:buNone/>
            </a:pPr>
            <a:r>
              <a:rPr b="1" lang="it-IT" sz="1100"/>
              <a:t>Image Submission</a:t>
            </a:r>
            <a:r>
              <a:rPr lang="it-IT" sz="1100"/>
              <a:t>: Present students with various images of degraded and non-degraded environments.</a:t>
            </a:r>
            <a:endParaRPr/>
          </a:p>
          <a:p>
            <a:pPr indent="-228600" lvl="0" marL="457200" rtl="0" algn="l">
              <a:lnSpc>
                <a:spcPct val="90000"/>
              </a:lnSpc>
              <a:spcBef>
                <a:spcPts val="1000"/>
              </a:spcBef>
              <a:spcAft>
                <a:spcPts val="0"/>
              </a:spcAft>
              <a:buClr>
                <a:schemeClr val="dk1"/>
              </a:buClr>
              <a:buSzPts val="1200"/>
              <a:buNone/>
            </a:pPr>
            <a:r>
              <a:rPr lang="it-IT" sz="1100"/>
              <a:t>Discuss each image, asking students to describe what they see and how it makes them feel.</a:t>
            </a:r>
            <a:endParaRPr/>
          </a:p>
          <a:p>
            <a:pPr indent="-228600" lvl="0" marL="457200" rtl="0" algn="l">
              <a:lnSpc>
                <a:spcPct val="90000"/>
              </a:lnSpc>
              <a:spcBef>
                <a:spcPts val="1000"/>
              </a:spcBef>
              <a:spcAft>
                <a:spcPts val="0"/>
              </a:spcAft>
              <a:buClr>
                <a:schemeClr val="dk1"/>
              </a:buClr>
              <a:buSzPts val="1200"/>
              <a:buNone/>
            </a:pPr>
            <a:r>
              <a:rPr b="1" lang="it-IT" sz="1100"/>
              <a:t>Group Discussion</a:t>
            </a:r>
            <a:r>
              <a:rPr lang="it-IT" sz="1100"/>
              <a:t>: Divide students into small groups. Each group receives a set of images and is tasked with identifying the problems in the degraded environments and suggesting solutions to fix them. Encourage students to think about practical steps they can take in their daily lives to improve the environment.</a:t>
            </a:r>
            <a:endParaRPr/>
          </a:p>
          <a:p>
            <a:pPr indent="-228600" lvl="0" marL="457200" rtl="0" algn="l">
              <a:lnSpc>
                <a:spcPct val="90000"/>
              </a:lnSpc>
              <a:spcBef>
                <a:spcPts val="1000"/>
              </a:spcBef>
              <a:spcAft>
                <a:spcPts val="0"/>
              </a:spcAft>
              <a:buClr>
                <a:schemeClr val="dk1"/>
              </a:buClr>
              <a:buSzPts val="1200"/>
              <a:buNone/>
            </a:pPr>
            <a:r>
              <a:rPr b="1" lang="it-IT" sz="1100"/>
              <a:t>Brainstorming Solutions</a:t>
            </a:r>
            <a:r>
              <a:rPr lang="it-IT" sz="1100"/>
              <a:t>: Groups share their ideas with the class. Write down all suggested solutions on the whiteboard or large paper.</a:t>
            </a:r>
            <a:endParaRPr/>
          </a:p>
          <a:p>
            <a:pPr indent="-228600" lvl="0" marL="457200" rtl="0" algn="l">
              <a:lnSpc>
                <a:spcPct val="90000"/>
              </a:lnSpc>
              <a:spcBef>
                <a:spcPts val="1000"/>
              </a:spcBef>
              <a:spcAft>
                <a:spcPts val="0"/>
              </a:spcAft>
              <a:buClr>
                <a:schemeClr val="dk1"/>
              </a:buClr>
              <a:buSzPts val="1200"/>
              <a:buNone/>
            </a:pPr>
            <a:r>
              <a:t/>
            </a:r>
            <a:endParaRPr sz="1100"/>
          </a:p>
          <a:p>
            <a:pPr indent="-228600" lvl="0" marL="457200" rtl="0" algn="l">
              <a:lnSpc>
                <a:spcPct val="90000"/>
              </a:lnSpc>
              <a:spcBef>
                <a:spcPts val="1000"/>
              </a:spcBef>
              <a:spcAft>
                <a:spcPts val="0"/>
              </a:spcAft>
              <a:buClr>
                <a:schemeClr val="dk1"/>
              </a:buClr>
              <a:buSzPts val="12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0"/>
          <p:cNvSpPr txBox="1"/>
          <p:nvPr>
            <p:ph idx="1" type="body"/>
          </p:nvPr>
        </p:nvSpPr>
        <p:spPr>
          <a:xfrm>
            <a:off x="2851325" y="2330600"/>
            <a:ext cx="8320500" cy="3934800"/>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000"/>
              </a:spcBef>
              <a:spcAft>
                <a:spcPts val="0"/>
              </a:spcAft>
              <a:buClr>
                <a:schemeClr val="dk1"/>
              </a:buClr>
              <a:buSzPts val="1200"/>
              <a:buNone/>
            </a:pPr>
            <a:r>
              <a:rPr b="1" lang="it-IT"/>
              <a:t>"10 Advices to Save the Planet":</a:t>
            </a:r>
            <a:endParaRPr/>
          </a:p>
          <a:p>
            <a:pPr indent="-228600" lvl="0" marL="457200" rtl="0" algn="l">
              <a:lnSpc>
                <a:spcPct val="90000"/>
              </a:lnSpc>
              <a:spcBef>
                <a:spcPts val="1000"/>
              </a:spcBef>
              <a:spcAft>
                <a:spcPts val="0"/>
              </a:spcAft>
              <a:buSzPts val="1200"/>
              <a:buFont typeface="Arial"/>
              <a:buAutoNum type="arabicPeriod"/>
            </a:pPr>
            <a:r>
              <a:rPr lang="it-IT"/>
              <a:t>Separate your waste into recyclables, compostables, and landfill items.</a:t>
            </a:r>
            <a:endParaRPr/>
          </a:p>
          <a:p>
            <a:pPr indent="-228600" lvl="0" marL="457200" rtl="0" algn="l">
              <a:lnSpc>
                <a:spcPct val="90000"/>
              </a:lnSpc>
              <a:spcBef>
                <a:spcPts val="1000"/>
              </a:spcBef>
              <a:spcAft>
                <a:spcPts val="0"/>
              </a:spcAft>
              <a:buSzPts val="1200"/>
              <a:buFont typeface="Arial"/>
              <a:buAutoNum type="arabicPeriod"/>
            </a:pPr>
            <a:r>
              <a:rPr lang="it-IT"/>
              <a:t>Use reusable bags, bottles, and containers.</a:t>
            </a:r>
            <a:endParaRPr/>
          </a:p>
          <a:p>
            <a:pPr indent="-228600" lvl="0" marL="457200" rtl="0" algn="l">
              <a:lnSpc>
                <a:spcPct val="90000"/>
              </a:lnSpc>
              <a:spcBef>
                <a:spcPts val="1000"/>
              </a:spcBef>
              <a:spcAft>
                <a:spcPts val="0"/>
              </a:spcAft>
              <a:buSzPts val="1200"/>
              <a:buFont typeface="Arial"/>
              <a:buAutoNum type="arabicPeriod"/>
            </a:pPr>
            <a:r>
              <a:rPr lang="it-IT"/>
              <a:t>Plant trees and take care of local green spaces.</a:t>
            </a:r>
            <a:endParaRPr/>
          </a:p>
          <a:p>
            <a:pPr indent="-228600" lvl="0" marL="457200" rtl="0" algn="l">
              <a:lnSpc>
                <a:spcPct val="90000"/>
              </a:lnSpc>
              <a:spcBef>
                <a:spcPts val="1000"/>
              </a:spcBef>
              <a:spcAft>
                <a:spcPts val="0"/>
              </a:spcAft>
              <a:buSzPts val="1200"/>
              <a:buFont typeface="Arial"/>
              <a:buAutoNum type="arabicPeriod"/>
            </a:pPr>
            <a:r>
              <a:rPr lang="it-IT"/>
              <a:t>Save water by turning off the tap when not in use.</a:t>
            </a:r>
            <a:endParaRPr/>
          </a:p>
          <a:p>
            <a:pPr indent="-228600" lvl="0" marL="457200" rtl="0" algn="l">
              <a:lnSpc>
                <a:spcPct val="90000"/>
              </a:lnSpc>
              <a:spcBef>
                <a:spcPts val="1000"/>
              </a:spcBef>
              <a:spcAft>
                <a:spcPts val="0"/>
              </a:spcAft>
              <a:buSzPts val="1200"/>
              <a:buFont typeface="Arial"/>
              <a:buAutoNum type="arabicPeriod"/>
            </a:pPr>
            <a:r>
              <a:rPr lang="it-IT"/>
              <a:t>Reduce energy consumption by turning off lights and electronics when not needed.</a:t>
            </a:r>
            <a:endParaRPr/>
          </a:p>
          <a:p>
            <a:pPr indent="-228600" lvl="0" marL="457200" rtl="0" algn="l">
              <a:lnSpc>
                <a:spcPct val="90000"/>
              </a:lnSpc>
              <a:spcBef>
                <a:spcPts val="1000"/>
              </a:spcBef>
              <a:spcAft>
                <a:spcPts val="0"/>
              </a:spcAft>
              <a:buSzPts val="1200"/>
              <a:buFont typeface="Arial"/>
              <a:buAutoNum type="arabicPeriod"/>
            </a:pPr>
            <a:r>
              <a:rPr lang="it-IT"/>
              <a:t>Participate in community clean-up events.</a:t>
            </a:r>
            <a:endParaRPr/>
          </a:p>
          <a:p>
            <a:pPr indent="-228600" lvl="0" marL="457200" rtl="0" algn="l">
              <a:lnSpc>
                <a:spcPct val="90000"/>
              </a:lnSpc>
              <a:spcBef>
                <a:spcPts val="1000"/>
              </a:spcBef>
              <a:spcAft>
                <a:spcPts val="0"/>
              </a:spcAft>
              <a:buSzPts val="1200"/>
              <a:buFont typeface="Arial"/>
              <a:buAutoNum type="arabicPeriod"/>
            </a:pPr>
            <a:r>
              <a:rPr lang="it-IT"/>
              <a:t>Avoid using single-use plastics.</a:t>
            </a:r>
            <a:endParaRPr/>
          </a:p>
          <a:p>
            <a:pPr indent="-228600" lvl="0" marL="457200" rtl="0" algn="l">
              <a:lnSpc>
                <a:spcPct val="90000"/>
              </a:lnSpc>
              <a:spcBef>
                <a:spcPts val="1000"/>
              </a:spcBef>
              <a:spcAft>
                <a:spcPts val="0"/>
              </a:spcAft>
              <a:buSzPts val="1200"/>
              <a:buFont typeface="Arial"/>
              <a:buAutoNum type="arabicPeriod"/>
            </a:pPr>
            <a:r>
              <a:rPr lang="it-IT"/>
              <a:t>Support and buy from eco-friendly companies.</a:t>
            </a:r>
            <a:endParaRPr/>
          </a:p>
          <a:p>
            <a:pPr indent="-228600" lvl="0" marL="457200" rtl="0" algn="l">
              <a:lnSpc>
                <a:spcPct val="90000"/>
              </a:lnSpc>
              <a:spcBef>
                <a:spcPts val="1000"/>
              </a:spcBef>
              <a:spcAft>
                <a:spcPts val="0"/>
              </a:spcAft>
              <a:buSzPts val="1200"/>
              <a:buFont typeface="Arial"/>
              <a:buAutoNum type="arabicPeriod"/>
            </a:pPr>
            <a:r>
              <a:rPr lang="it-IT"/>
              <a:t>Educate others about the importance of environmental protection.</a:t>
            </a:r>
            <a:endParaRPr/>
          </a:p>
          <a:p>
            <a:pPr indent="-228600" lvl="0" marL="457200" rtl="0" algn="l">
              <a:lnSpc>
                <a:spcPct val="90000"/>
              </a:lnSpc>
              <a:spcBef>
                <a:spcPts val="1000"/>
              </a:spcBef>
              <a:spcAft>
                <a:spcPts val="0"/>
              </a:spcAft>
              <a:buSzPts val="1200"/>
              <a:buFont typeface="Arial"/>
              <a:buAutoNum type="arabicPeriod"/>
            </a:pPr>
            <a:r>
              <a:rPr lang="it-IT"/>
              <a:t>Use public transportation, walk, or bike instead of driving.</a:t>
            </a:r>
            <a:endParaRPr/>
          </a:p>
          <a:p>
            <a:pPr indent="-228600" lvl="0" marL="457200" rtl="0" algn="l">
              <a:lnSpc>
                <a:spcPct val="90000"/>
              </a:lnSpc>
              <a:spcBef>
                <a:spcPts val="1000"/>
              </a:spcBef>
              <a:spcAft>
                <a:spcPts val="0"/>
              </a:spcAft>
              <a:buClr>
                <a:schemeClr val="dk1"/>
              </a:buClr>
              <a:buSzPts val="12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1"/>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1000"/>
              </a:spcBef>
              <a:spcAft>
                <a:spcPts val="0"/>
              </a:spcAft>
              <a:buClr>
                <a:schemeClr val="dk1"/>
              </a:buClr>
              <a:buSzPts val="300"/>
              <a:buNone/>
            </a:pPr>
            <a:r>
              <a:rPr lang="it-IT"/>
              <a:t>1. </a:t>
            </a:r>
            <a:r>
              <a:rPr b="1" lang="it-IT"/>
              <a:t>Introduction</a:t>
            </a:r>
            <a:r>
              <a:rPr lang="it-IT"/>
              <a:t> (10 minutes)</a:t>
            </a:r>
            <a:endParaRPr/>
          </a:p>
          <a:p>
            <a:pPr indent="0" lvl="0" marL="0" rtl="0" algn="l">
              <a:lnSpc>
                <a:spcPct val="70000"/>
              </a:lnSpc>
              <a:spcBef>
                <a:spcPts val="1000"/>
              </a:spcBef>
              <a:spcAft>
                <a:spcPts val="0"/>
              </a:spcAft>
              <a:buClr>
                <a:schemeClr val="dk1"/>
              </a:buClr>
              <a:buSzPts val="300"/>
              <a:buNone/>
            </a:pPr>
            <a:r>
              <a:rPr lang="it-IT"/>
              <a:t>Greeting and Objectives (2 minutes): Explain the importance of waste management and environmental care.</a:t>
            </a:r>
            <a:endParaRPr/>
          </a:p>
          <a:p>
            <a:pPr indent="0" lvl="0" marL="0" rtl="0" algn="l">
              <a:lnSpc>
                <a:spcPct val="70000"/>
              </a:lnSpc>
              <a:spcBef>
                <a:spcPts val="1000"/>
              </a:spcBef>
              <a:spcAft>
                <a:spcPts val="0"/>
              </a:spcAft>
              <a:buClr>
                <a:schemeClr val="dk1"/>
              </a:buClr>
              <a:buSzPts val="300"/>
              <a:buNone/>
            </a:pPr>
            <a:r>
              <a:rPr lang="it-IT"/>
              <a:t>Storytelling (8 minutes): Tell the story of Sunny the Robot and Rubi in Rome, highlighting waste problems and the importance of waste separation.</a:t>
            </a:r>
            <a:endParaRPr/>
          </a:p>
          <a:p>
            <a:pPr indent="0" lvl="0" marL="0" rtl="0" algn="l">
              <a:lnSpc>
                <a:spcPct val="70000"/>
              </a:lnSpc>
              <a:spcBef>
                <a:spcPts val="1000"/>
              </a:spcBef>
              <a:spcAft>
                <a:spcPts val="0"/>
              </a:spcAft>
              <a:buClr>
                <a:schemeClr val="dk1"/>
              </a:buClr>
              <a:buSzPts val="300"/>
              <a:buNone/>
            </a:pPr>
            <a:r>
              <a:rPr lang="it-IT"/>
              <a:t>2. </a:t>
            </a:r>
            <a:r>
              <a:rPr b="1" lang="it-IT"/>
              <a:t>Identifying Environmental Issues </a:t>
            </a:r>
            <a:r>
              <a:rPr lang="it-IT"/>
              <a:t>(20 minutes)</a:t>
            </a:r>
            <a:endParaRPr/>
          </a:p>
          <a:p>
            <a:pPr indent="0" lvl="0" marL="0" rtl="0" algn="l">
              <a:lnSpc>
                <a:spcPct val="70000"/>
              </a:lnSpc>
              <a:spcBef>
                <a:spcPts val="1000"/>
              </a:spcBef>
              <a:spcAft>
                <a:spcPts val="0"/>
              </a:spcAft>
              <a:buClr>
                <a:schemeClr val="dk1"/>
              </a:buClr>
              <a:buSzPts val="300"/>
              <a:buNone/>
            </a:pPr>
            <a:r>
              <a:rPr lang="it-IT"/>
              <a:t>Image Discussion (10 minutes): Show images of degraded and clean environments. Discuss problems and solutions.</a:t>
            </a:r>
            <a:endParaRPr/>
          </a:p>
          <a:p>
            <a:pPr indent="0" lvl="0" marL="0" rtl="0" algn="l">
              <a:lnSpc>
                <a:spcPct val="70000"/>
              </a:lnSpc>
              <a:spcBef>
                <a:spcPts val="1000"/>
              </a:spcBef>
              <a:spcAft>
                <a:spcPts val="0"/>
              </a:spcAft>
              <a:buClr>
                <a:schemeClr val="dk1"/>
              </a:buClr>
              <a:buSzPts val="300"/>
              <a:buNone/>
            </a:pPr>
            <a:r>
              <a:rPr lang="it-IT"/>
              <a:t>Group Brainstorming (10 minutes): Groups suggest solutions for the degraded environments and share with the class.</a:t>
            </a:r>
            <a:endParaRPr/>
          </a:p>
          <a:p>
            <a:pPr indent="0" lvl="0" marL="0" rtl="0" algn="l">
              <a:lnSpc>
                <a:spcPct val="70000"/>
              </a:lnSpc>
              <a:spcBef>
                <a:spcPts val="1000"/>
              </a:spcBef>
              <a:spcAft>
                <a:spcPts val="0"/>
              </a:spcAft>
              <a:buClr>
                <a:schemeClr val="dk1"/>
              </a:buClr>
              <a:buSzPts val="300"/>
              <a:buNone/>
            </a:pPr>
            <a:r>
              <a:rPr lang="it-IT"/>
              <a:t>3. </a:t>
            </a:r>
            <a:r>
              <a:rPr b="1" lang="it-IT"/>
              <a:t>Scratch Coding Activity </a:t>
            </a:r>
            <a:r>
              <a:rPr lang="it-IT"/>
              <a:t>(10 minutes)Introduction to Scratch (2 minutes): Explain Scratch and its use in creating animations. Guided Project (8 minutes): Students create a simple animation of Sunny and Rubi teaching about waste separation.</a:t>
            </a:r>
            <a:endParaRPr/>
          </a:p>
          <a:p>
            <a:pPr indent="0" lvl="0" marL="0" rtl="0" algn="l">
              <a:lnSpc>
                <a:spcPct val="70000"/>
              </a:lnSpc>
              <a:spcBef>
                <a:spcPts val="1000"/>
              </a:spcBef>
              <a:spcAft>
                <a:spcPts val="0"/>
              </a:spcAft>
              <a:buClr>
                <a:schemeClr val="dk1"/>
              </a:buClr>
              <a:buSzPts val="300"/>
              <a:buNone/>
            </a:pPr>
            <a:r>
              <a:rPr lang="it-IT"/>
              <a:t>4. </a:t>
            </a:r>
            <a:r>
              <a:rPr b="1" lang="it-IT"/>
              <a:t>Conclusion and Reflection </a:t>
            </a:r>
            <a:r>
              <a:rPr lang="it-IT"/>
              <a:t>(10 minutes)"10 Advices to Save the Planet" (5 minutes): Review and write down top ten environmental tips.</a:t>
            </a:r>
            <a:endParaRPr/>
          </a:p>
          <a:p>
            <a:pPr indent="0" lvl="0" marL="0" rtl="0" algn="l">
              <a:lnSpc>
                <a:spcPct val="70000"/>
              </a:lnSpc>
              <a:spcBef>
                <a:spcPts val="1000"/>
              </a:spcBef>
              <a:spcAft>
                <a:spcPts val="0"/>
              </a:spcAft>
              <a:buClr>
                <a:schemeClr val="dk1"/>
              </a:buClr>
              <a:buSzPts val="300"/>
              <a:buNone/>
            </a:pPr>
            <a:r>
              <a:rPr lang="it-IT"/>
              <a:t>Reflection Circle (5 minutes): Students share what they learned and one action they will take to help the environment.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2"/>
          <p:cNvSpPr txBox="1"/>
          <p:nvPr>
            <p:ph idx="1" type="body"/>
          </p:nvPr>
        </p:nvSpPr>
        <p:spPr>
          <a:xfrm>
            <a:off x="2667000" y="2299855"/>
            <a:ext cx="8686800" cy="3934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green flag clicked</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show</a:t>
            </a:r>
            <a:r>
              <a:rPr lang="it-IT" sz="1100">
                <a:solidFill>
                  <a:srgbClr val="1155CC"/>
                </a:solidFill>
                <a:latin typeface="Calibri"/>
                <a:ea typeface="Calibri"/>
                <a:cs typeface="Calibri"/>
                <a:sym typeface="Calibri"/>
              </a:rPr>
              <a:t> // the Sunny sprite is initially hidden</a:t>
            </a:r>
            <a:endParaRPr sz="1100">
              <a:solidFill>
                <a:srgbClr val="1155CC"/>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-110 y: 103 </a:t>
            </a:r>
            <a:r>
              <a:rPr lang="it-IT" sz="1100">
                <a:solidFill>
                  <a:srgbClr val="1155CC"/>
                </a:solidFill>
                <a:latin typeface="Calibri"/>
                <a:ea typeface="Calibri"/>
                <a:cs typeface="Calibri"/>
                <a:sym typeface="Calibri"/>
              </a:rPr>
              <a:t>// Sunny goes to the first position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start sound “Computer beeps2”</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“Hi, I’m Sunny! Let’s learn about waste separation.” for 3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[introduce Rubi]</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Rubi sprite</a:t>
            </a:r>
            <a:endParaRPr sz="1100">
              <a:solidFill>
                <a:srgbClr val="1155CC"/>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[introduce Rubi]</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say [Hi, I'm Rubi! Let's keep our city clean.] for 2 seconds</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hide</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broadcast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it-IT" sz="1100">
                <a:latin typeface="Calibri"/>
                <a:ea typeface="Calibri"/>
                <a:cs typeface="Calibri"/>
                <a:sym typeface="Calibri"/>
              </a:rPr>
              <a:t>Sunny the Robot sprite</a:t>
            </a:r>
            <a:endParaRPr b="1"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[introduce Rubi]</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-115, y: 11 </a:t>
            </a:r>
            <a:r>
              <a:rPr lang="it-IT" sz="1100">
                <a:solidFill>
                  <a:srgbClr val="1155CC"/>
                </a:solidFill>
                <a:latin typeface="Calibri"/>
                <a:ea typeface="Calibri"/>
                <a:cs typeface="Calibri"/>
                <a:sym typeface="Calibri"/>
              </a:rPr>
              <a:t>//Sunny goes to the second position</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when I receive [show trash]</a:t>
            </a:r>
            <a:endParaRPr sz="1100">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100">
                <a:latin typeface="Calibri"/>
                <a:ea typeface="Calibri"/>
                <a:cs typeface="Calibri"/>
                <a:sym typeface="Calibri"/>
              </a:rPr>
              <a:t>go to x: -8, y: -122  </a:t>
            </a:r>
            <a:r>
              <a:rPr lang="it-IT" sz="1100">
                <a:solidFill>
                  <a:srgbClr val="1155CC"/>
                </a:solidFill>
                <a:latin typeface="Calibri"/>
                <a:ea typeface="Calibri"/>
                <a:cs typeface="Calibri"/>
                <a:sym typeface="Calibri"/>
              </a:rPr>
              <a:t>//Sunny goes to the third position</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2023-11-16T14:36:19Z</dcterms:created>
  <dc:creator>Samuel Bibbò</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0x0101008B77D0FD3B22684B8FAC7CF53A4D53F8</vt:lpwstr>
  </property>
</Properties>
</file>